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Tahoma"/>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iPwCEQYojiuB5xZ7YH447sBX1U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A95E40-9F55-46EF-B4CB-5296104E5867}">
  <a:tblStyle styleId="{39A95E40-9F55-46EF-B4CB-5296104E5867}"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4"/>
          </a:solidFill>
        </a:fill>
      </a:tcStyle>
    </a:wholeTbl>
    <a:band1H>
      <a:tcTxStyle/>
      <a:tcStyle>
        <a:fill>
          <a:solidFill>
            <a:srgbClr val="CFD5E8"/>
          </a:solidFill>
        </a:fill>
      </a:tcStyle>
    </a:band1H>
    <a:band2H>
      <a:tcTxStyle/>
    </a:band2H>
    <a:band1V>
      <a:tcTxStyle/>
      <a:tcStyle>
        <a:fill>
          <a:solidFill>
            <a:srgbClr val="CFD5E8"/>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Tahoma-regular.fntdata"/><Relationship Id="rId47" Type="http://schemas.openxmlformats.org/officeDocument/2006/relationships/slide" Target="slides/slide42.xml"/><Relationship Id="rId49" Type="http://schemas.openxmlformats.org/officeDocument/2006/relationships/font" Target="fonts/Tahom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jKnBDUesjTeEQ0fGjHWxVtKbRe2okeqs/view"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6a65220a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96a65220a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1">
              <a:latin typeface="Tahoma"/>
              <a:ea typeface="Tahoma"/>
              <a:cs typeface="Tahoma"/>
              <a:sym typeface="Tahoma"/>
            </a:endParaRPr>
          </a:p>
        </p:txBody>
      </p:sp>
      <p:sp>
        <p:nvSpPr>
          <p:cNvPr id="508" name="Google Shape;50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6a65220a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https://drive.google.com/file/d/1jKnBDUesjTeEQ0fGjHWxVtKbRe2okeqs/view</a:t>
            </a:r>
            <a:endParaRPr/>
          </a:p>
        </p:txBody>
      </p:sp>
      <p:sp>
        <p:nvSpPr>
          <p:cNvPr id="518" name="Google Shape;518;g96a65220a7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8"/>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hyperlink" Target="http://whois.net" TargetMode="External"/><Relationship Id="rId7" Type="http://schemas.openxmlformats.org/officeDocument/2006/relationships/image" Target="../media/image16.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hyperlink" Target="https://webvsga.000webhostapp.com/" TargetMode="External"/><Relationship Id="rId7"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png"/><Relationship Id="rId10" Type="http://schemas.openxmlformats.org/officeDocument/2006/relationships/hyperlink" Target="http://www.tizag.com/phpT/comment.php" TargetMode="External"/><Relationship Id="rId9" Type="http://schemas.openxmlformats.org/officeDocument/2006/relationships/hyperlink" Target="https://www.w3schools.com/php/" TargetMode="External"/><Relationship Id="rId5" Type="http://schemas.openxmlformats.org/officeDocument/2006/relationships/image" Target="../media/image2.png"/><Relationship Id="rId6" Type="http://schemas.openxmlformats.org/officeDocument/2006/relationships/hyperlink" Target="http://httpd.apache.org/docs/2.2/" TargetMode="External"/><Relationship Id="rId7" Type="http://schemas.openxmlformats.org/officeDocument/2006/relationships/hyperlink" Target="http://www.php.net/download-docs.php" TargetMode="External"/><Relationship Id="rId8" Type="http://schemas.openxmlformats.org/officeDocument/2006/relationships/hyperlink" Target="http://downloads.mysql.com/doc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96a65220a7_0_0"/>
          <p:cNvPicPr preferRelativeResize="0"/>
          <p:nvPr/>
        </p:nvPicPr>
        <p:blipFill rotWithShape="1">
          <a:blip r:embed="rId3">
            <a:alphaModFix/>
          </a:blip>
          <a:srcRect b="-7458" l="0" r="0" t="16715"/>
          <a:stretch/>
        </p:blipFill>
        <p:spPr>
          <a:xfrm>
            <a:off x="0" y="-57150"/>
            <a:ext cx="9144000" cy="5791200"/>
          </a:xfrm>
          <a:prstGeom prst="rect">
            <a:avLst/>
          </a:prstGeom>
          <a:noFill/>
          <a:ln>
            <a:noFill/>
          </a:ln>
        </p:spPr>
      </p:pic>
      <p:pic>
        <p:nvPicPr>
          <p:cNvPr id="85" name="Google Shape;85;g96a65220a7_0_0"/>
          <p:cNvPicPr preferRelativeResize="0"/>
          <p:nvPr/>
        </p:nvPicPr>
        <p:blipFill rotWithShape="1">
          <a:blip r:embed="rId3">
            <a:alphaModFix/>
          </a:blip>
          <a:srcRect b="82221" l="0" r="72915" t="0"/>
          <a:stretch/>
        </p:blipFill>
        <p:spPr>
          <a:xfrm>
            <a:off x="6293038" y="-57150"/>
            <a:ext cx="2476500" cy="1219200"/>
          </a:xfrm>
          <a:prstGeom prst="rect">
            <a:avLst/>
          </a:prstGeom>
          <a:noFill/>
          <a:ln>
            <a:noFill/>
          </a:ln>
        </p:spPr>
      </p:pic>
      <p:sp>
        <p:nvSpPr>
          <p:cNvPr id="86" name="Google Shape;86;g96a65220a7_0_0"/>
          <p:cNvSpPr txBox="1"/>
          <p:nvPr/>
        </p:nvSpPr>
        <p:spPr>
          <a:xfrm>
            <a:off x="4121390" y="1660491"/>
            <a:ext cx="4734000" cy="6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Arial"/>
              <a:buNone/>
            </a:pPr>
            <a:r>
              <a:rPr b="1" i="0" lang="en-US" sz="1800" u="none" cap="none" strike="noStrike">
                <a:solidFill>
                  <a:schemeClr val="lt1"/>
                </a:solidFill>
                <a:latin typeface="Cambria"/>
                <a:ea typeface="Cambria"/>
                <a:cs typeface="Cambria"/>
                <a:sym typeface="Cambria"/>
              </a:rPr>
              <a:t>Vocational School Graduate Academy</a:t>
            </a:r>
            <a:endParaRPr b="1" i="0" sz="1800" u="none" cap="none" strike="noStrike">
              <a:solidFill>
                <a:schemeClr val="lt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3000"/>
              <a:buFont typeface="Arial"/>
              <a:buNone/>
            </a:pPr>
            <a:r>
              <a:t/>
            </a:r>
            <a:endParaRPr b="1" i="0" sz="17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chemeClr val="dk1"/>
              </a:buClr>
              <a:buSzPts val="3000"/>
              <a:buFont typeface="Arial"/>
              <a:buNone/>
            </a:pPr>
            <a:r>
              <a:rPr b="1" i="0" lang="en-US" sz="1900" u="none" cap="none" strike="noStrike">
                <a:solidFill>
                  <a:srgbClr val="FFFF00"/>
                </a:solidFill>
                <a:latin typeface="Cambria"/>
                <a:ea typeface="Cambria"/>
                <a:cs typeface="Cambria"/>
                <a:sym typeface="Cambria"/>
              </a:rPr>
              <a:t>Web Developer</a:t>
            </a:r>
            <a:endParaRPr b="1" i="0" sz="1900" u="none" cap="none" strike="noStrike">
              <a:solidFill>
                <a:srgbClr val="FFFF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mbria"/>
              <a:ea typeface="Cambria"/>
              <a:cs typeface="Cambria"/>
              <a:sym typeface="Cambria"/>
            </a:endParaRPr>
          </a:p>
        </p:txBody>
      </p:sp>
      <p:sp>
        <p:nvSpPr>
          <p:cNvPr id="87" name="Google Shape;87;g96a65220a7_0_0"/>
          <p:cNvSpPr txBox="1"/>
          <p:nvPr/>
        </p:nvSpPr>
        <p:spPr>
          <a:xfrm>
            <a:off x="3725751" y="2823225"/>
            <a:ext cx="5129700" cy="6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1600" u="none" cap="none" strike="noStrike">
                <a:solidFill>
                  <a:schemeClr val="lt1"/>
                </a:solidFill>
                <a:latin typeface="Cambria"/>
                <a:ea typeface="Cambria"/>
                <a:cs typeface="Cambria"/>
                <a:sym typeface="Cambria"/>
              </a:rPr>
              <a:t>Pertemuan #15: PART 2</a:t>
            </a:r>
            <a:endParaRPr b="1" i="0" sz="16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2000"/>
              <a:buFont typeface="Arial"/>
              <a:buNone/>
            </a:pPr>
            <a:r>
              <a:rPr b="1" i="0" lang="en-US" sz="1600" u="none" cap="none" strike="noStrike">
                <a:solidFill>
                  <a:schemeClr val="lt1"/>
                </a:solidFill>
                <a:latin typeface="Cambria"/>
                <a:ea typeface="Cambria"/>
                <a:cs typeface="Cambria"/>
                <a:sym typeface="Cambria"/>
              </a:rPr>
              <a:t>Deployment (Hosting) ke Web Server Operasional</a:t>
            </a:r>
            <a:endParaRPr b="1" i="0" sz="16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2000"/>
              <a:buFont typeface="Arial"/>
              <a:buNone/>
            </a:pPr>
            <a:r>
              <a:t/>
            </a:r>
            <a:endParaRPr b="1" i="0" sz="1600" u="none" cap="none" strike="noStrike">
              <a:solidFill>
                <a:schemeClr val="lt1"/>
              </a:solidFill>
              <a:latin typeface="Cambria"/>
              <a:ea typeface="Cambria"/>
              <a:cs typeface="Cambria"/>
              <a:sym typeface="Cambria"/>
            </a:endParaRPr>
          </a:p>
        </p:txBody>
      </p:sp>
      <p:grpSp>
        <p:nvGrpSpPr>
          <p:cNvPr id="88" name="Google Shape;88;g96a65220a7_0_0"/>
          <p:cNvGrpSpPr/>
          <p:nvPr/>
        </p:nvGrpSpPr>
        <p:grpSpPr>
          <a:xfrm>
            <a:off x="0" y="4038598"/>
            <a:ext cx="9144000" cy="1219200"/>
            <a:chOff x="0" y="4038598"/>
            <a:chExt cx="9144000" cy="1219200"/>
          </a:xfrm>
        </p:grpSpPr>
        <p:pic>
          <p:nvPicPr>
            <p:cNvPr id="89" name="Google Shape;89;g96a65220a7_0_0"/>
            <p:cNvPicPr preferRelativeResize="0"/>
            <p:nvPr/>
          </p:nvPicPr>
          <p:blipFill rotWithShape="1">
            <a:blip r:embed="rId3">
              <a:alphaModFix/>
            </a:blip>
            <a:srcRect b="0" l="0" r="0" t="82221"/>
            <a:stretch/>
          </p:blipFill>
          <p:spPr>
            <a:xfrm>
              <a:off x="0" y="4038598"/>
              <a:ext cx="9144000" cy="1219200"/>
            </a:xfrm>
            <a:prstGeom prst="rect">
              <a:avLst/>
            </a:prstGeom>
            <a:noFill/>
            <a:ln>
              <a:noFill/>
            </a:ln>
          </p:spPr>
        </p:pic>
        <p:pic>
          <p:nvPicPr>
            <p:cNvPr id="90" name="Google Shape;90;g96a65220a7_0_0"/>
            <p:cNvPicPr preferRelativeResize="0"/>
            <p:nvPr/>
          </p:nvPicPr>
          <p:blipFill rotWithShape="1">
            <a:blip r:embed="rId3">
              <a:alphaModFix/>
            </a:blip>
            <a:srcRect b="84735" l="73536" r="-2" t="11767"/>
            <a:stretch/>
          </p:blipFill>
          <p:spPr>
            <a:xfrm>
              <a:off x="8690517" y="4826682"/>
              <a:ext cx="349406" cy="31681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80" name="Google Shape;180;p2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81" name="Google Shape;181;p2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82" name="Google Shape;182;p2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83" name="Google Shape;183;p28"/>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Langkah Langkah Checking Nama Domain</a:t>
            </a:r>
            <a:endParaRPr b="0" i="0" sz="2400" u="none" cap="none" strike="noStrike">
              <a:solidFill>
                <a:srgbClr val="243A62"/>
              </a:solidFill>
              <a:latin typeface="Arial"/>
              <a:ea typeface="Arial"/>
              <a:cs typeface="Arial"/>
              <a:sym typeface="Arial"/>
            </a:endParaRPr>
          </a:p>
        </p:txBody>
      </p:sp>
      <p:sp>
        <p:nvSpPr>
          <p:cNvPr id="184" name="Google Shape;184;p28"/>
          <p:cNvSpPr/>
          <p:nvPr/>
        </p:nvSpPr>
        <p:spPr>
          <a:xfrm>
            <a:off x="331180" y="876953"/>
            <a:ext cx="8464028" cy="954067"/>
          </a:xfrm>
          <a:prstGeom prst="rect">
            <a:avLst/>
          </a:prstGeom>
          <a:noFill/>
          <a:ln>
            <a:noFill/>
          </a:ln>
        </p:spPr>
        <p:txBody>
          <a:bodyPr anchorCtr="0" anchor="t" bIns="45700" lIns="91425" spcFirstLastPara="1" rIns="91425" wrap="square" tIns="45700">
            <a:spAutoFit/>
          </a:bodyPr>
          <a:lstStyle/>
          <a:p>
            <a:pPr indent="-342900" lvl="1"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Masuk ke situs </a:t>
            </a:r>
            <a:r>
              <a:rPr b="0" i="0" lang="en-US" sz="1800" u="sng" cap="none" strike="noStrike">
                <a:solidFill>
                  <a:srgbClr val="17347D"/>
                </a:solidFill>
                <a:latin typeface="Arial"/>
                <a:ea typeface="Arial"/>
                <a:cs typeface="Arial"/>
                <a:sym typeface="Arial"/>
                <a:hlinkClick r:id="rId6">
                  <a:extLst>
                    <a:ext uri="{A12FA001-AC4F-418D-AE19-62706E023703}">
                      <ahyp:hlinkClr val="tx"/>
                    </a:ext>
                  </a:extLst>
                </a:hlinkClick>
              </a:rPr>
              <a:t>whois.net</a:t>
            </a:r>
            <a:endParaRPr b="0" i="0" sz="1800" u="none" cap="none" strike="noStrike">
              <a:solidFill>
                <a:srgbClr val="17347D"/>
              </a:solidFill>
              <a:latin typeface="Arial"/>
              <a:ea typeface="Arial"/>
              <a:cs typeface="Arial"/>
              <a:sym typeface="Arial"/>
            </a:endParaRPr>
          </a:p>
          <a:p>
            <a:pPr indent="-342900" lvl="1"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Masukkan Nama domain yang akan di checking sebagai contoh lazada.com</a:t>
            </a:r>
            <a:endParaRPr b="0" i="0" sz="1400" u="none" cap="none" strike="noStrike">
              <a:solidFill>
                <a:srgbClr val="000000"/>
              </a:solidFill>
              <a:latin typeface="Arial"/>
              <a:ea typeface="Arial"/>
              <a:cs typeface="Arial"/>
              <a:sym typeface="Arial"/>
            </a:endParaRPr>
          </a:p>
        </p:txBody>
      </p:sp>
      <p:pic>
        <p:nvPicPr>
          <p:cNvPr id="185" name="Google Shape;185;p28"/>
          <p:cNvPicPr preferRelativeResize="0"/>
          <p:nvPr/>
        </p:nvPicPr>
        <p:blipFill rotWithShape="1">
          <a:blip r:embed="rId7">
            <a:alphaModFix/>
          </a:blip>
          <a:srcRect b="0" l="0" r="0" t="0"/>
          <a:stretch/>
        </p:blipFill>
        <p:spPr>
          <a:xfrm>
            <a:off x="5435469" y="1726236"/>
            <a:ext cx="2596832" cy="2748595"/>
          </a:xfrm>
          <a:prstGeom prst="rect">
            <a:avLst/>
          </a:prstGeom>
          <a:noFill/>
          <a:ln>
            <a:noFill/>
          </a:ln>
        </p:spPr>
      </p:pic>
      <p:pic>
        <p:nvPicPr>
          <p:cNvPr id="186" name="Google Shape;186;p28"/>
          <p:cNvPicPr preferRelativeResize="0"/>
          <p:nvPr/>
        </p:nvPicPr>
        <p:blipFill rotWithShape="1">
          <a:blip r:embed="rId8">
            <a:alphaModFix/>
          </a:blip>
          <a:srcRect b="0" l="0" r="0" t="0"/>
          <a:stretch/>
        </p:blipFill>
        <p:spPr>
          <a:xfrm>
            <a:off x="496279" y="1726236"/>
            <a:ext cx="4765705" cy="27119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92" name="Google Shape;192;p2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93" name="Google Shape;193;p2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94" name="Google Shape;194;p2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95" name="Google Shape;195;p29"/>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Langkah Langkah Checking Nama Domain</a:t>
            </a:r>
            <a:endParaRPr b="0" i="0" sz="2400" u="none" cap="none" strike="noStrike">
              <a:solidFill>
                <a:srgbClr val="243A62"/>
              </a:solidFill>
              <a:latin typeface="Arial"/>
              <a:ea typeface="Arial"/>
              <a:cs typeface="Arial"/>
              <a:sym typeface="Arial"/>
            </a:endParaRPr>
          </a:p>
        </p:txBody>
      </p:sp>
      <p:sp>
        <p:nvSpPr>
          <p:cNvPr id="196" name="Google Shape;196;p29"/>
          <p:cNvSpPr/>
          <p:nvPr/>
        </p:nvSpPr>
        <p:spPr>
          <a:xfrm>
            <a:off x="331180" y="876953"/>
            <a:ext cx="8464028" cy="954067"/>
          </a:xfrm>
          <a:prstGeom prst="rect">
            <a:avLst/>
          </a:prstGeom>
          <a:noFill/>
          <a:ln>
            <a:noFill/>
          </a:ln>
        </p:spPr>
        <p:txBody>
          <a:bodyPr anchorCtr="0" anchor="t" bIns="45700" lIns="91425" spcFirstLastPara="1" rIns="91425" wrap="square" tIns="45700">
            <a:spAutoFit/>
          </a:bodyPr>
          <a:lstStyle/>
          <a:p>
            <a:pPr indent="-342900" lvl="1"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Akan muncul pesan ”lazada.com is already registered” </a:t>
            </a:r>
            <a:endParaRPr b="0" i="0" sz="1400" u="none" cap="none" strike="noStrike">
              <a:solidFill>
                <a:srgbClr val="000000"/>
              </a:solidFill>
              <a:latin typeface="Arial"/>
              <a:ea typeface="Arial"/>
              <a:cs typeface="Arial"/>
              <a:sym typeface="Arial"/>
            </a:endParaRPr>
          </a:p>
          <a:p>
            <a:pPr indent="-342900" lvl="1"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Kita tidak dapat menggunakan nama domain ini karena sudah ter-registrasi</a:t>
            </a:r>
            <a:endParaRPr b="0" i="0" sz="1400" u="none" cap="none" strike="noStrike">
              <a:solidFill>
                <a:srgbClr val="000000"/>
              </a:solidFill>
              <a:latin typeface="Arial"/>
              <a:ea typeface="Arial"/>
              <a:cs typeface="Arial"/>
              <a:sym typeface="Arial"/>
            </a:endParaRPr>
          </a:p>
        </p:txBody>
      </p:sp>
      <p:pic>
        <p:nvPicPr>
          <p:cNvPr id="197" name="Google Shape;197;p29"/>
          <p:cNvPicPr preferRelativeResize="0"/>
          <p:nvPr/>
        </p:nvPicPr>
        <p:blipFill rotWithShape="1">
          <a:blip r:embed="rId6">
            <a:alphaModFix/>
          </a:blip>
          <a:srcRect b="0" l="0" r="0" t="0"/>
          <a:stretch/>
        </p:blipFill>
        <p:spPr>
          <a:xfrm>
            <a:off x="515376" y="1707909"/>
            <a:ext cx="5365930" cy="2744346"/>
          </a:xfrm>
          <a:prstGeom prst="rect">
            <a:avLst/>
          </a:prstGeom>
          <a:noFill/>
          <a:ln>
            <a:noFill/>
          </a:ln>
        </p:spPr>
      </p:pic>
      <p:pic>
        <p:nvPicPr>
          <p:cNvPr id="198" name="Google Shape;198;p29"/>
          <p:cNvPicPr preferRelativeResize="0"/>
          <p:nvPr/>
        </p:nvPicPr>
        <p:blipFill rotWithShape="1">
          <a:blip r:embed="rId7">
            <a:alphaModFix/>
          </a:blip>
          <a:srcRect b="0" l="0" r="0" t="0"/>
          <a:stretch/>
        </p:blipFill>
        <p:spPr>
          <a:xfrm>
            <a:off x="5909999" y="1707909"/>
            <a:ext cx="2856515" cy="30234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04" name="Google Shape;204;p3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05" name="Google Shape;205;p3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06" name="Google Shape;206;p3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07" name="Google Shape;207;p30"/>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Langkah Langkah Checking Nama Domain</a:t>
            </a:r>
            <a:endParaRPr b="0" i="0" sz="2400" u="none" cap="none" strike="noStrike">
              <a:solidFill>
                <a:srgbClr val="243A62"/>
              </a:solidFill>
              <a:latin typeface="Arial"/>
              <a:ea typeface="Arial"/>
              <a:cs typeface="Arial"/>
              <a:sym typeface="Arial"/>
            </a:endParaRPr>
          </a:p>
        </p:txBody>
      </p:sp>
      <p:sp>
        <p:nvSpPr>
          <p:cNvPr id="208" name="Google Shape;208;p30"/>
          <p:cNvSpPr/>
          <p:nvPr/>
        </p:nvSpPr>
        <p:spPr>
          <a:xfrm>
            <a:off x="331180" y="876953"/>
            <a:ext cx="8464028" cy="1661953"/>
          </a:xfrm>
          <a:prstGeom prst="rect">
            <a:avLst/>
          </a:prstGeom>
          <a:noFill/>
          <a:ln>
            <a:noFill/>
          </a:ln>
        </p:spPr>
        <p:txBody>
          <a:bodyPr anchorCtr="0" anchor="t" bIns="45700" lIns="91425" spcFirstLastPara="1" rIns="91425" wrap="square" tIns="45700">
            <a:spAutoFit/>
          </a:bodyPr>
          <a:lstStyle/>
          <a:p>
            <a:pPr indent="-342900" lvl="1"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Masuk ke situs whois.net</a:t>
            </a:r>
            <a:endParaRPr b="0" i="0" sz="1400" u="none" cap="none" strike="noStrike">
              <a:solidFill>
                <a:srgbClr val="000000"/>
              </a:solidFill>
              <a:latin typeface="Arial"/>
              <a:ea typeface="Arial"/>
              <a:cs typeface="Arial"/>
              <a:sym typeface="Arial"/>
            </a:endParaRPr>
          </a:p>
          <a:p>
            <a:pPr indent="-342900" lvl="1" marL="342900" marR="0" rtl="0" algn="just">
              <a:lnSpc>
                <a:spcPct val="100000"/>
              </a:lnSpc>
              <a:spcBef>
                <a:spcPts val="120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Masukkan Nama domain yang akan di checking sebagai contoh vsga-kominfo.com</a:t>
            </a:r>
            <a:endParaRPr b="0" i="0" sz="1400" u="none" cap="none" strike="noStrike">
              <a:solidFill>
                <a:srgbClr val="000000"/>
              </a:solidFill>
              <a:latin typeface="Arial"/>
              <a:ea typeface="Arial"/>
              <a:cs typeface="Arial"/>
              <a:sym typeface="Arial"/>
            </a:endParaRPr>
          </a:p>
          <a:p>
            <a:pPr indent="-342900" lvl="1"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Karena nama tersebut availabel, jadi nama tersebut dapat kita gunakan</a:t>
            </a:r>
            <a:endParaRPr b="0" i="0" sz="1400" u="none" cap="none" strike="noStrike">
              <a:solidFill>
                <a:srgbClr val="000000"/>
              </a:solidFill>
              <a:latin typeface="Arial"/>
              <a:ea typeface="Arial"/>
              <a:cs typeface="Arial"/>
              <a:sym typeface="Arial"/>
            </a:endParaRPr>
          </a:p>
        </p:txBody>
      </p:sp>
      <p:pic>
        <p:nvPicPr>
          <p:cNvPr id="209" name="Google Shape;209;p30"/>
          <p:cNvPicPr preferRelativeResize="0"/>
          <p:nvPr/>
        </p:nvPicPr>
        <p:blipFill rotWithShape="1">
          <a:blip r:embed="rId6">
            <a:alphaModFix/>
          </a:blip>
          <a:srcRect b="0" l="0" r="0" t="0"/>
          <a:stretch/>
        </p:blipFill>
        <p:spPr>
          <a:xfrm>
            <a:off x="510388" y="2411863"/>
            <a:ext cx="4689475" cy="2301855"/>
          </a:xfrm>
          <a:prstGeom prst="rect">
            <a:avLst/>
          </a:prstGeom>
          <a:noFill/>
          <a:ln>
            <a:noFill/>
          </a:ln>
        </p:spPr>
      </p:pic>
      <p:pic>
        <p:nvPicPr>
          <p:cNvPr id="210" name="Google Shape;210;p30"/>
          <p:cNvPicPr preferRelativeResize="0"/>
          <p:nvPr/>
        </p:nvPicPr>
        <p:blipFill rotWithShape="1">
          <a:blip r:embed="rId7">
            <a:alphaModFix/>
          </a:blip>
          <a:srcRect b="0" l="0" r="0" t="0"/>
          <a:stretch/>
        </p:blipFill>
        <p:spPr>
          <a:xfrm>
            <a:off x="5320414" y="2411863"/>
            <a:ext cx="3354242" cy="2326328"/>
          </a:xfrm>
          <a:prstGeom prst="rect">
            <a:avLst/>
          </a:prstGeom>
          <a:noFill/>
          <a:ln>
            <a:noFill/>
          </a:ln>
        </p:spPr>
      </p:pic>
      <p:sp>
        <p:nvSpPr>
          <p:cNvPr id="211" name="Google Shape;211;p30"/>
          <p:cNvSpPr/>
          <p:nvPr/>
        </p:nvSpPr>
        <p:spPr>
          <a:xfrm rot="1269423">
            <a:off x="7434488" y="2440212"/>
            <a:ext cx="513956" cy="2009703"/>
          </a:xfrm>
          <a:prstGeom prst="downArrow">
            <a:avLst>
              <a:gd fmla="val 50000" name="adj1"/>
              <a:gd fmla="val 50000" name="adj2"/>
            </a:avLst>
          </a:prstGeom>
          <a:solidFill>
            <a:srgbClr val="77B7E7"/>
          </a:solidFill>
          <a:ln cap="flat" cmpd="sng" w="25400">
            <a:solidFill>
              <a:srgbClr val="5685A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17" name="Google Shape;217;p3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18" name="Google Shape;218;p3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19" name="Google Shape;219;p3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20" name="Google Shape;220;p3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Pengertian Hosting</a:t>
            </a:r>
            <a:endParaRPr b="0" i="0" sz="2800" u="none" cap="none" strike="noStrike">
              <a:solidFill>
                <a:srgbClr val="243A62"/>
              </a:solidFill>
              <a:latin typeface="Arial"/>
              <a:ea typeface="Arial"/>
              <a:cs typeface="Arial"/>
              <a:sym typeface="Arial"/>
            </a:endParaRPr>
          </a:p>
        </p:txBody>
      </p:sp>
      <p:sp>
        <p:nvSpPr>
          <p:cNvPr id="221" name="Google Shape;221;p31"/>
          <p:cNvSpPr/>
          <p:nvPr/>
        </p:nvSpPr>
        <p:spPr>
          <a:xfrm>
            <a:off x="331180" y="876953"/>
            <a:ext cx="8464028" cy="1077178"/>
          </a:xfrm>
          <a:prstGeom prst="rect">
            <a:avLst/>
          </a:prstGeom>
          <a:noFill/>
          <a:ln>
            <a:noFill/>
          </a:ln>
        </p:spPr>
        <p:txBody>
          <a:bodyPr anchorCtr="0" anchor="t" bIns="45700" lIns="91425" spcFirstLastPara="1" rIns="91425" wrap="square" tIns="45700">
            <a:spAutoFit/>
          </a:bodyPr>
          <a:lstStyle/>
          <a:p>
            <a:pPr indent="-342900" lvl="1" marL="342900" marR="0" rtl="0" algn="just">
              <a:lnSpc>
                <a:spcPct val="100000"/>
              </a:lnSpc>
              <a:spcBef>
                <a:spcPts val="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Hosting merupakan sebuah space atau ruang yang digunakan untuk menyimpan file-file yang ada hubungannya dengan website kita, seperti file HTML, file PHP, file musik, file video, atau pun gambar.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27" name="Google Shape;227;p3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28" name="Google Shape;228;p3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29" name="Google Shape;229;p3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30" name="Google Shape;230;p3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Pengertian Hosting</a:t>
            </a:r>
            <a:endParaRPr b="0" i="0" sz="2800" u="none" cap="none" strike="noStrike">
              <a:solidFill>
                <a:srgbClr val="243A62"/>
              </a:solidFill>
              <a:latin typeface="Arial"/>
              <a:ea typeface="Arial"/>
              <a:cs typeface="Arial"/>
              <a:sym typeface="Arial"/>
            </a:endParaRPr>
          </a:p>
        </p:txBody>
      </p:sp>
      <p:sp>
        <p:nvSpPr>
          <p:cNvPr id="231" name="Google Shape;231;p32"/>
          <p:cNvSpPr/>
          <p:nvPr/>
        </p:nvSpPr>
        <p:spPr>
          <a:xfrm>
            <a:off x="331180" y="876953"/>
            <a:ext cx="8464028" cy="295461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Hosting merupakan sebuah space atau ruang yang digunakan untuk menyimpan file-file yang ada hubungannya dengan website kita, seperti file:</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HTML,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file PHP,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file musik,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file video, atau pun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120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file gambar.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37" name="Google Shape;237;p3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38" name="Google Shape;238;p3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39" name="Google Shape;239;p3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40" name="Google Shape;240;p3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Macam-Macam  Hosting</a:t>
            </a:r>
            <a:endParaRPr b="0" i="0" sz="2800" u="none" cap="none" strike="noStrike">
              <a:solidFill>
                <a:srgbClr val="243A62"/>
              </a:solidFill>
              <a:latin typeface="Arial"/>
              <a:ea typeface="Arial"/>
              <a:cs typeface="Arial"/>
              <a:sym typeface="Arial"/>
            </a:endParaRPr>
          </a:p>
        </p:txBody>
      </p:sp>
      <p:sp>
        <p:nvSpPr>
          <p:cNvPr id="241" name="Google Shape;241;p33"/>
          <p:cNvSpPr/>
          <p:nvPr/>
        </p:nvSpPr>
        <p:spPr>
          <a:xfrm>
            <a:off x="331180" y="876953"/>
            <a:ext cx="8464028" cy="353939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1" i="0" lang="en-US" sz="1800" u="none" cap="none" strike="noStrike">
                <a:solidFill>
                  <a:srgbClr val="17347D"/>
                </a:solidFill>
                <a:latin typeface="Arial"/>
                <a:ea typeface="Arial"/>
                <a:cs typeface="Arial"/>
                <a:sym typeface="Arial"/>
              </a:rPr>
              <a:t>Virtual (shared) hosting</a:t>
            </a:r>
            <a:endParaRPr b="0" i="0" sz="1800" u="none" cap="none" strike="noStrike">
              <a:solidFill>
                <a:srgbClr val="17347D"/>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Dalam satu server terdapat banyak domain</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Biaya lebih murah</a:t>
            </a:r>
            <a:endParaRPr b="0" i="0" sz="1800" u="none" cap="none" strike="noStrike">
              <a:solidFill>
                <a:srgbClr val="17347D"/>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Banyak yan menggunakan</a:t>
            </a:r>
            <a:endParaRPr b="0" i="0" sz="1800" u="none" cap="none" strike="noStrike">
              <a:solidFill>
                <a:srgbClr val="17347D"/>
              </a:solidFill>
              <a:latin typeface="Arial"/>
              <a:ea typeface="Arial"/>
              <a:cs typeface="Arial"/>
              <a:sym typeface="Arial"/>
            </a:endParaRPr>
          </a:p>
          <a:p>
            <a:pPr indent="-342900" lvl="0" marL="342900" marR="0" rtl="0" algn="just">
              <a:lnSpc>
                <a:spcPct val="100000"/>
              </a:lnSpc>
              <a:spcBef>
                <a:spcPts val="1200"/>
              </a:spcBef>
              <a:spcAft>
                <a:spcPts val="0"/>
              </a:spcAft>
              <a:buClr>
                <a:srgbClr val="17347D"/>
              </a:buClr>
              <a:buSzPts val="1800"/>
              <a:buFont typeface="Noto Sans Symbols"/>
              <a:buChar char="❖"/>
            </a:pPr>
            <a:r>
              <a:rPr b="1" i="0" lang="en-US" sz="1800" u="none" cap="none" strike="noStrike">
                <a:solidFill>
                  <a:srgbClr val="17347D"/>
                </a:solidFill>
                <a:latin typeface="Arial"/>
                <a:ea typeface="Arial"/>
                <a:cs typeface="Arial"/>
                <a:sym typeface="Arial"/>
              </a:rPr>
              <a:t>Dedicated Hosting</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Server milik perseorangan atau perusahaan</a:t>
            </a:r>
            <a:endParaRPr b="0" i="0" sz="1800" u="none" cap="none" strike="noStrike">
              <a:solidFill>
                <a:srgbClr val="17347D"/>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Satu server hanya memiliki satu alamat domain</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1200"/>
              </a:spcBef>
              <a:spcAft>
                <a:spcPts val="120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Biaya maintenance mahal</a:t>
            </a:r>
            <a:endParaRPr b="0" i="0" sz="1800" u="none" cap="none" strike="noStrike">
              <a:solidFill>
                <a:srgbClr val="17347D"/>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47" name="Google Shape;247;p3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48" name="Google Shape;248;p3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49" name="Google Shape;249;p3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50" name="Google Shape;250;p3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Macam-Macam  Hosting</a:t>
            </a:r>
            <a:endParaRPr b="0" i="0" sz="2800" u="none" cap="none" strike="noStrike">
              <a:solidFill>
                <a:srgbClr val="243A62"/>
              </a:solidFill>
              <a:latin typeface="Arial"/>
              <a:ea typeface="Arial"/>
              <a:cs typeface="Arial"/>
              <a:sym typeface="Arial"/>
            </a:endParaRPr>
          </a:p>
        </p:txBody>
      </p:sp>
      <p:sp>
        <p:nvSpPr>
          <p:cNvPr id="251" name="Google Shape;251;p34"/>
          <p:cNvSpPr/>
          <p:nvPr/>
        </p:nvSpPr>
        <p:spPr>
          <a:xfrm>
            <a:off x="331180" y="876953"/>
            <a:ext cx="8464028" cy="3385502"/>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17347D"/>
              </a:buClr>
              <a:buSzPts val="1800"/>
              <a:buFont typeface="Noto Sans Symbols"/>
              <a:buChar char="❖"/>
            </a:pPr>
            <a:r>
              <a:rPr b="1" i="0" lang="en-US" sz="1800" u="none" cap="none" strike="noStrike">
                <a:solidFill>
                  <a:srgbClr val="17347D"/>
                </a:solidFill>
                <a:latin typeface="Arial"/>
                <a:ea typeface="Arial"/>
                <a:cs typeface="Arial"/>
                <a:sym typeface="Arial"/>
              </a:rPr>
              <a:t>Collocated Hosting</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Server milik perseorangan atau perusahaan, tapi ditempatkan di perusahaan hosting.</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Maintenance dilakukan oleh pihak perusahaan hosting.</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Biaya maintenance mahal.</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1200"/>
              </a:spcBef>
              <a:spcAft>
                <a:spcPts val="0"/>
              </a:spcAft>
              <a:buClr>
                <a:srgbClr val="17347D"/>
              </a:buClr>
              <a:buSzPts val="1800"/>
              <a:buFont typeface="Noto Sans Symbols"/>
              <a:buChar char="❖"/>
            </a:pPr>
            <a:r>
              <a:rPr b="1" i="0" lang="en-US" sz="1800" u="none" cap="none" strike="noStrike">
                <a:solidFill>
                  <a:srgbClr val="17347D"/>
                </a:solidFill>
                <a:latin typeface="Arial"/>
                <a:ea typeface="Arial"/>
                <a:cs typeface="Arial"/>
                <a:sym typeface="Arial"/>
              </a:rPr>
              <a:t>Free Hosting</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Tidak berbayar.</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1200"/>
              </a:spcBef>
              <a:spcAft>
                <a:spcPts val="120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Sewaktu waktu dapat dihapus oleh pemilik perusahaan hosting.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57" name="Google Shape;257;p3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58" name="Google Shape;258;p3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59" name="Google Shape;259;p3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60" name="Google Shape;260;p3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Pemilihan Hosting</a:t>
            </a:r>
            <a:endParaRPr b="0" i="0" sz="2800" u="none" cap="none" strike="noStrike">
              <a:solidFill>
                <a:srgbClr val="243A62"/>
              </a:solidFill>
              <a:latin typeface="Arial"/>
              <a:ea typeface="Arial"/>
              <a:cs typeface="Arial"/>
              <a:sym typeface="Arial"/>
            </a:endParaRPr>
          </a:p>
        </p:txBody>
      </p:sp>
      <p:sp>
        <p:nvSpPr>
          <p:cNvPr id="261" name="Google Shape;261;p35"/>
          <p:cNvSpPr/>
          <p:nvPr/>
        </p:nvSpPr>
        <p:spPr>
          <a:xfrm>
            <a:off x="331180" y="876953"/>
            <a:ext cx="8464028" cy="310850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17347D"/>
                </a:solidFill>
                <a:latin typeface="Arial"/>
                <a:ea typeface="Arial"/>
                <a:cs typeface="Arial"/>
                <a:sym typeface="Arial"/>
              </a:rPr>
              <a:t>Hal Hal yang perlu diperhatkan dalam pemilihan hosting:</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Kapasitas</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Teknologi yang digunakan</a:t>
            </a:r>
            <a:endParaRPr b="0" i="0" sz="1800" u="none" cap="none" strike="noStrike">
              <a:solidFill>
                <a:srgbClr val="17347D"/>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Support</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Database</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12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Backup</a:t>
            </a:r>
            <a:endParaRPr b="0" i="0" sz="1400" u="none" cap="none" strike="noStrike">
              <a:solidFill>
                <a:srgbClr val="000000"/>
              </a:solidFill>
              <a:latin typeface="Arial"/>
              <a:ea typeface="Arial"/>
              <a:cs typeface="Arial"/>
              <a:sym typeface="Arial"/>
            </a:endParaRPr>
          </a:p>
          <a:p>
            <a:pPr indent="-342900" lvl="1" marL="800100" marR="0" rtl="0" algn="just">
              <a:lnSpc>
                <a:spcPct val="100000"/>
              </a:lnSpc>
              <a:spcBef>
                <a:spcPts val="1200"/>
              </a:spcBef>
              <a:spcAft>
                <a:spcPts val="120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Bandwidth.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67" name="Google Shape;267;p3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68" name="Google Shape;268;p3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69" name="Google Shape;269;p3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70" name="Google Shape;270;p3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Kapasitas</a:t>
            </a:r>
            <a:endParaRPr b="0" i="0" sz="2800" u="none" cap="none" strike="noStrike">
              <a:solidFill>
                <a:srgbClr val="243A62"/>
              </a:solidFill>
              <a:latin typeface="Arial"/>
              <a:ea typeface="Arial"/>
              <a:cs typeface="Arial"/>
              <a:sym typeface="Arial"/>
            </a:endParaRPr>
          </a:p>
        </p:txBody>
      </p:sp>
      <p:sp>
        <p:nvSpPr>
          <p:cNvPr id="271" name="Google Shape;271;p36"/>
          <p:cNvSpPr/>
          <p:nvPr/>
        </p:nvSpPr>
        <p:spPr>
          <a:xfrm>
            <a:off x="331180" y="876953"/>
            <a:ext cx="8464028" cy="13849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Kapasitas : Besarnya ruangan penyimpanan file yang disediakan</a:t>
            </a:r>
            <a:endParaRPr b="0" i="0" sz="1800" u="none" cap="none" strike="noStrike">
              <a:solidFill>
                <a:srgbClr val="17347D"/>
              </a:solidFill>
              <a:latin typeface="Arial"/>
              <a:ea typeface="Arial"/>
              <a:cs typeface="Arial"/>
              <a:sym typeface="Arial"/>
            </a:endParaRPr>
          </a:p>
          <a:p>
            <a:pPr indent="-457200" lvl="1" marL="457200" marR="0" rtl="0" algn="just">
              <a:lnSpc>
                <a:spcPct val="100000"/>
              </a:lnSpc>
              <a:spcBef>
                <a:spcPts val="120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Semakin besar kapasitas , biayanya semakin mahal</a:t>
            </a:r>
            <a:endParaRPr b="0" i="0" sz="1800" u="none" cap="none" strike="noStrike">
              <a:solidFill>
                <a:srgbClr val="17347D"/>
              </a:solidFill>
              <a:latin typeface="Arial"/>
              <a:ea typeface="Arial"/>
              <a:cs typeface="Arial"/>
              <a:sym typeface="Arial"/>
            </a:endParaRPr>
          </a:p>
          <a:p>
            <a:pPr indent="-457200" lvl="1" marL="4572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Kapasitas Misalkan anda pilih 50 MB, 100 MB, 500MB, 1GB.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77" name="Google Shape;277;p3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78" name="Google Shape;278;p3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79" name="Google Shape;279;p3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80" name="Google Shape;280;p3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Teknologi yang digunakan</a:t>
            </a:r>
            <a:endParaRPr b="0" i="0" sz="2800" u="none" cap="none" strike="noStrike">
              <a:solidFill>
                <a:srgbClr val="243A62"/>
              </a:solidFill>
              <a:latin typeface="Arial"/>
              <a:ea typeface="Arial"/>
              <a:cs typeface="Arial"/>
              <a:sym typeface="Arial"/>
            </a:endParaRPr>
          </a:p>
        </p:txBody>
      </p:sp>
      <p:sp>
        <p:nvSpPr>
          <p:cNvPr id="281" name="Google Shape;281;p37"/>
          <p:cNvSpPr/>
          <p:nvPr/>
        </p:nvSpPr>
        <p:spPr>
          <a:xfrm>
            <a:off x="331180" y="876953"/>
            <a:ext cx="8464028" cy="178506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Apakah sistem operasi server menggunakan Linux ataukah Windows?</a:t>
            </a:r>
            <a:endParaRPr b="0" i="0" sz="1400" u="none" cap="none" strike="noStrike">
              <a:solidFill>
                <a:srgbClr val="000000"/>
              </a:solidFill>
              <a:latin typeface="Arial"/>
              <a:ea typeface="Arial"/>
              <a:cs typeface="Arial"/>
              <a:sym typeface="Arial"/>
            </a:endParaRPr>
          </a:p>
          <a:p>
            <a:pPr indent="-457200" lvl="1" marL="4572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Periksa kecocokan source code yang kita buat dilayani oleh server, misal source code kita buat dalam PHP, apakah server menyediakan layanan PHP? Ataukah yang lainnya menyediakan layanan ASP, JSP, Perl, Python dan Ruby.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6" name="Google Shape;96;p2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7" name="Google Shape;97;p2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8" name="Google Shape;98;p2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9" name="Google Shape;99;p21"/>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Profil Pengajar</a:t>
            </a:r>
            <a:endParaRPr b="0" i="0" sz="2800" u="none" cap="none" strike="noStrike">
              <a:solidFill>
                <a:srgbClr val="243A62"/>
              </a:solidFill>
              <a:latin typeface="Arial"/>
              <a:ea typeface="Arial"/>
              <a:cs typeface="Arial"/>
              <a:sym typeface="Arial"/>
            </a:endParaRPr>
          </a:p>
        </p:txBody>
      </p:sp>
      <p:sp>
        <p:nvSpPr>
          <p:cNvPr id="100" name="Google Shape;100;p21"/>
          <p:cNvSpPr/>
          <p:nvPr/>
        </p:nvSpPr>
        <p:spPr>
          <a:xfrm>
            <a:off x="324437" y="1179325"/>
            <a:ext cx="6902630" cy="173121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Jabatan Akademik </a:t>
            </a:r>
            <a:r>
              <a:rPr b="0" i="0" lang="en-US" sz="1350" u="none" cap="none" strike="noStrike">
                <a:solidFill>
                  <a:srgbClr val="FF0000"/>
                </a:solidFill>
                <a:latin typeface="Calibri"/>
                <a:ea typeface="Calibri"/>
                <a:cs typeface="Calibri"/>
                <a:sym typeface="Calibri"/>
              </a:rPr>
              <a:t>&lt;tahun dan jabatan terakhir Pengajar&gt;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0070C0"/>
                </a:solidFill>
                <a:latin typeface="Calibri"/>
                <a:ea typeface="Calibri"/>
                <a:cs typeface="Calibri"/>
                <a:sym typeface="Calibri"/>
              </a:rPr>
              <a:t>Pendidikan</a:t>
            </a:r>
            <a:endParaRPr b="0" i="0" sz="1350" u="none" cap="none" strike="noStrike">
              <a:solidFill>
                <a:srgbClr val="0070C0"/>
              </a:solidFill>
              <a:latin typeface="Calibri"/>
              <a:ea typeface="Calibri"/>
              <a:cs typeface="Calibri"/>
              <a:sym typeface="Calibri"/>
            </a:endParaRPr>
          </a:p>
          <a:p>
            <a:pPr indent="-214313" lvl="0" marL="214313" marR="0" rtl="0" algn="l">
              <a:lnSpc>
                <a:spcPct val="100000"/>
              </a:lnSpc>
              <a:spcBef>
                <a:spcPts val="0"/>
              </a:spcBef>
              <a:spcAft>
                <a:spcPts val="0"/>
              </a:spcAft>
              <a:buClr>
                <a:srgbClr val="FF0000"/>
              </a:buClr>
              <a:buSzPts val="1800"/>
              <a:buFont typeface="Noto Sans Symbols"/>
              <a:buChar char="❑"/>
            </a:pPr>
            <a:r>
              <a:rPr b="0" i="0" lang="en-US" sz="1350" u="none" cap="none" strike="noStrike">
                <a:solidFill>
                  <a:srgbClr val="FF0000"/>
                </a:solidFill>
                <a:latin typeface="Calibri"/>
                <a:ea typeface="Calibri"/>
                <a:cs typeface="Calibri"/>
                <a:sym typeface="Calibri"/>
              </a:rPr>
              <a:t>&lt;riwayat pendidikan Pengajar&gt;  </a:t>
            </a:r>
            <a:endParaRPr b="0" i="0" sz="1050" u="none" cap="none" strike="noStrike">
              <a:solidFill>
                <a:srgbClr val="000000"/>
              </a:solidFill>
              <a:latin typeface="Arial"/>
              <a:ea typeface="Arial"/>
              <a:cs typeface="Arial"/>
              <a:sym typeface="Arial"/>
            </a:endParaRPr>
          </a:p>
          <a:p>
            <a:pPr indent="-128588" lvl="0" marL="214313"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70C0"/>
              </a:solidFill>
              <a:latin typeface="Calibri"/>
              <a:ea typeface="Calibri"/>
              <a:cs typeface="Calibri"/>
              <a:sym typeface="Calibri"/>
            </a:endParaRPr>
          </a:p>
          <a:p>
            <a:pPr indent="-128588" lvl="0" marL="214313"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70C0"/>
              </a:solidFill>
              <a:latin typeface="Calibri"/>
              <a:ea typeface="Calibri"/>
              <a:cs typeface="Calibri"/>
              <a:sym typeface="Calibri"/>
            </a:endParaRPr>
          </a:p>
          <a:p>
            <a:pPr indent="-128588" lvl="0" marL="214313"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Riwayat Pekerjaan</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rgbClr val="FF0000"/>
              </a:buClr>
              <a:buSzPts val="1800"/>
              <a:buFont typeface="Noto Sans Symbols"/>
              <a:buChar char="❑"/>
            </a:pPr>
            <a:r>
              <a:rPr b="0" i="0" lang="en-US" sz="1350" u="none" cap="none" strike="noStrike">
                <a:solidFill>
                  <a:srgbClr val="FF0000"/>
                </a:solidFill>
                <a:latin typeface="Calibri"/>
                <a:ea typeface="Calibri"/>
                <a:cs typeface="Calibri"/>
                <a:sym typeface="Calibri"/>
              </a:rPr>
              <a:t>&lt;riwayat pekerjaan Pengajar&gt;</a:t>
            </a:r>
            <a:endParaRPr b="0" i="0" sz="1050" u="none" cap="none" strike="noStrike">
              <a:solidFill>
                <a:srgbClr val="000000"/>
              </a:solidFill>
              <a:latin typeface="Arial"/>
              <a:ea typeface="Arial"/>
              <a:cs typeface="Arial"/>
              <a:sym typeface="Arial"/>
            </a:endParaRPr>
          </a:p>
        </p:txBody>
      </p:sp>
      <p:sp>
        <p:nvSpPr>
          <p:cNvPr id="101" name="Google Shape;101;p21"/>
          <p:cNvSpPr/>
          <p:nvPr/>
        </p:nvSpPr>
        <p:spPr>
          <a:xfrm>
            <a:off x="6579619" y="831329"/>
            <a:ext cx="2447550" cy="55396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Contact</a:t>
            </a:r>
            <a:endParaRPr b="0" i="0" sz="10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HP WA only :</a:t>
            </a:r>
            <a:r>
              <a:rPr b="1" i="0" lang="en-US" sz="1050" u="none" cap="none" strike="noStrike">
                <a:solidFill>
                  <a:srgbClr val="FF0000"/>
                </a:solidFill>
                <a:latin typeface="Calibri"/>
                <a:ea typeface="Calibri"/>
                <a:cs typeface="Calibri"/>
                <a:sym typeface="Calibri"/>
              </a:rPr>
              <a:t>&lt;no hp Pengajar&gt;</a:t>
            </a:r>
            <a:endParaRPr b="0" i="0" sz="105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Email	:</a:t>
            </a:r>
            <a:r>
              <a:rPr b="1" i="0" lang="en-US" sz="1050" u="none" cap="none" strike="noStrike">
                <a:solidFill>
                  <a:srgbClr val="FF0000"/>
                </a:solidFill>
                <a:latin typeface="Calibri"/>
                <a:ea typeface="Calibri"/>
                <a:cs typeface="Calibri"/>
                <a:sym typeface="Calibri"/>
              </a:rPr>
              <a:t>&lt;email Pengajar&gt;</a:t>
            </a:r>
            <a:endParaRPr b="0" i="0" sz="1050" u="none" cap="none" strike="noStrike">
              <a:solidFill>
                <a:srgbClr val="FF0000"/>
              </a:solidFill>
              <a:latin typeface="Calibri"/>
              <a:ea typeface="Calibri"/>
              <a:cs typeface="Calibri"/>
              <a:sym typeface="Calibri"/>
            </a:endParaRPr>
          </a:p>
        </p:txBody>
      </p:sp>
      <p:sp>
        <p:nvSpPr>
          <p:cNvPr id="102" name="Google Shape;102;p21"/>
          <p:cNvSpPr/>
          <p:nvPr/>
        </p:nvSpPr>
        <p:spPr>
          <a:xfrm>
            <a:off x="5465311" y="831324"/>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
        <p:nvSpPr>
          <p:cNvPr id="103" name="Google Shape;103;p21"/>
          <p:cNvSpPr/>
          <p:nvPr/>
        </p:nvSpPr>
        <p:spPr>
          <a:xfrm>
            <a:off x="6579619" y="2356623"/>
            <a:ext cx="2447550" cy="55395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Contact</a:t>
            </a:r>
            <a:endParaRPr b="0" i="0" sz="10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HP WA only :</a:t>
            </a:r>
            <a:r>
              <a:rPr b="1" i="0" lang="en-US" sz="1050" u="none" cap="none" strike="noStrike">
                <a:solidFill>
                  <a:srgbClr val="FF0000"/>
                </a:solidFill>
                <a:latin typeface="Calibri"/>
                <a:ea typeface="Calibri"/>
                <a:cs typeface="Calibri"/>
                <a:sym typeface="Calibri"/>
              </a:rPr>
              <a:t>&lt;no hp Pengajar&gt;</a:t>
            </a:r>
            <a:endParaRPr b="0" i="0" sz="105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Email	:</a:t>
            </a:r>
            <a:r>
              <a:rPr b="1" i="0" lang="en-US" sz="1050" u="none" cap="none" strike="noStrike">
                <a:solidFill>
                  <a:srgbClr val="FF0000"/>
                </a:solidFill>
                <a:latin typeface="Calibri"/>
                <a:ea typeface="Calibri"/>
                <a:cs typeface="Calibri"/>
                <a:sym typeface="Calibri"/>
              </a:rPr>
              <a:t>&lt;email Pengajar&gt;</a:t>
            </a:r>
            <a:endParaRPr b="0" i="0" sz="1050" u="none" cap="none" strike="noStrike">
              <a:solidFill>
                <a:srgbClr val="FF0000"/>
              </a:solidFill>
              <a:latin typeface="Calibri"/>
              <a:ea typeface="Calibri"/>
              <a:cs typeface="Calibri"/>
              <a:sym typeface="Calibri"/>
            </a:endParaRPr>
          </a:p>
        </p:txBody>
      </p:sp>
      <p:sp>
        <p:nvSpPr>
          <p:cNvPr id="104" name="Google Shape;104;p21"/>
          <p:cNvSpPr/>
          <p:nvPr/>
        </p:nvSpPr>
        <p:spPr>
          <a:xfrm>
            <a:off x="5465311" y="2338543"/>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87" name="Google Shape;287;p3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88" name="Google Shape;288;p3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89" name="Google Shape;289;p3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90" name="Google Shape;290;p3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Support</a:t>
            </a:r>
            <a:endParaRPr b="0" i="0" sz="2800" u="none" cap="none" strike="noStrike">
              <a:solidFill>
                <a:srgbClr val="243A62"/>
              </a:solidFill>
              <a:latin typeface="Arial"/>
              <a:ea typeface="Arial"/>
              <a:cs typeface="Arial"/>
              <a:sym typeface="Arial"/>
            </a:endParaRPr>
          </a:p>
        </p:txBody>
      </p:sp>
      <p:sp>
        <p:nvSpPr>
          <p:cNvPr id="291" name="Google Shape;291;p38"/>
          <p:cNvSpPr/>
          <p:nvPr/>
        </p:nvSpPr>
        <p:spPr>
          <a:xfrm>
            <a:off x="331180" y="876953"/>
            <a:ext cx="8464028" cy="1354176"/>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Periksa apakah perusahaan hosting yang ingin anda beli memiliki layanan support yang baik selama 24jam, jadi apabila tengah malam tiba-tiba anda mendapat masalah dengan website anda maka anda dapat menanyakan langsung kepada perusahaan hosting anda.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97" name="Google Shape;297;p3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98" name="Google Shape;298;p3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99" name="Google Shape;299;p3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00" name="Google Shape;300;p3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Database</a:t>
            </a:r>
            <a:endParaRPr b="0" i="0" sz="2800" u="none" cap="none" strike="noStrike">
              <a:solidFill>
                <a:srgbClr val="243A62"/>
              </a:solidFill>
              <a:latin typeface="Arial"/>
              <a:ea typeface="Arial"/>
              <a:cs typeface="Arial"/>
              <a:sym typeface="Arial"/>
            </a:endParaRPr>
          </a:p>
        </p:txBody>
      </p:sp>
      <p:sp>
        <p:nvSpPr>
          <p:cNvPr id="301" name="Google Shape;301;p39"/>
          <p:cNvSpPr/>
          <p:nvPr/>
        </p:nvSpPr>
        <p:spPr>
          <a:xfrm>
            <a:off x="331180" y="876953"/>
            <a:ext cx="8464028" cy="1231066"/>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Jika kita membangun web dinamis, sesuaikan apakah database yang kita pakai disediakan oleh server.</a:t>
            </a:r>
            <a:endParaRPr b="0" i="0" sz="1400" u="none" cap="none" strike="noStrike">
              <a:solidFill>
                <a:srgbClr val="000000"/>
              </a:solidFill>
              <a:latin typeface="Arial"/>
              <a:ea typeface="Arial"/>
              <a:cs typeface="Arial"/>
              <a:sym typeface="Arial"/>
            </a:endParaRPr>
          </a:p>
          <a:p>
            <a:pPr indent="-457200" lvl="1" marL="4572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Apakah MySQL, PostgreSQL, Access dll.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07" name="Google Shape;307;p4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08" name="Google Shape;308;p4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09" name="Google Shape;309;p4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10" name="Google Shape;310;p4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Backup</a:t>
            </a:r>
            <a:endParaRPr b="0" i="0" sz="2800" u="none" cap="none" strike="noStrike">
              <a:solidFill>
                <a:srgbClr val="243A62"/>
              </a:solidFill>
              <a:latin typeface="Arial"/>
              <a:ea typeface="Arial"/>
              <a:cs typeface="Arial"/>
              <a:sym typeface="Arial"/>
            </a:endParaRPr>
          </a:p>
        </p:txBody>
      </p:sp>
      <p:sp>
        <p:nvSpPr>
          <p:cNvPr id="311" name="Google Shape;311;p40"/>
          <p:cNvSpPr/>
          <p:nvPr/>
        </p:nvSpPr>
        <p:spPr>
          <a:xfrm>
            <a:off x="331180" y="876953"/>
            <a:ext cx="8464028" cy="954067"/>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Apakah penyedia layanan hosting menyediakan Backup Data.</a:t>
            </a:r>
            <a:endParaRPr b="0" i="0" sz="1400" u="none" cap="none" strike="noStrike">
              <a:solidFill>
                <a:srgbClr val="000000"/>
              </a:solidFill>
              <a:latin typeface="Arial"/>
              <a:ea typeface="Arial"/>
              <a:cs typeface="Arial"/>
              <a:sym typeface="Arial"/>
            </a:endParaRPr>
          </a:p>
          <a:p>
            <a:pPr indent="-457200" lvl="1" marL="4572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Backup Data penting untuk menghindari kehilangan data pada server.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17" name="Google Shape;317;p4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18" name="Google Shape;318;p4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19" name="Google Shape;319;p4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20" name="Google Shape;320;p4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Bandwidth</a:t>
            </a:r>
            <a:endParaRPr b="0" i="0" sz="2800" u="none" cap="none" strike="noStrike">
              <a:solidFill>
                <a:srgbClr val="243A62"/>
              </a:solidFill>
              <a:latin typeface="Arial"/>
              <a:ea typeface="Arial"/>
              <a:cs typeface="Arial"/>
              <a:sym typeface="Arial"/>
            </a:endParaRPr>
          </a:p>
        </p:txBody>
      </p:sp>
      <p:sp>
        <p:nvSpPr>
          <p:cNvPr id="321" name="Google Shape;321;p41"/>
          <p:cNvSpPr/>
          <p:nvPr/>
        </p:nvSpPr>
        <p:spPr>
          <a:xfrm>
            <a:off x="331180" y="876953"/>
            <a:ext cx="8464028" cy="1785064"/>
          </a:xfrm>
          <a:prstGeom prst="rect">
            <a:avLst/>
          </a:prstGeom>
          <a:noFill/>
          <a:ln>
            <a:noFill/>
          </a:ln>
        </p:spPr>
        <p:txBody>
          <a:bodyPr anchorCtr="0" anchor="t" bIns="45700" lIns="91425" spcFirstLastPara="1" rIns="91425" wrap="square" tIns="45700">
            <a:spAutoFit/>
          </a:bodyPr>
          <a:lstStyle/>
          <a:p>
            <a:pPr indent="-342900" lvl="1"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Bandwidth: jumlah nilai konsumsi transfer data yang dihitung dalam hitungan bit/detik atau yang biasanya di sebut dengan </a:t>
            </a:r>
            <a:r>
              <a:rPr b="0" i="1" lang="en-US" sz="1800" u="none" cap="none" strike="noStrike">
                <a:solidFill>
                  <a:srgbClr val="17347D"/>
                </a:solidFill>
                <a:latin typeface="Arial"/>
                <a:ea typeface="Arial"/>
                <a:cs typeface="Arial"/>
                <a:sym typeface="Arial"/>
              </a:rPr>
              <a:t>bit per second</a:t>
            </a:r>
            <a:r>
              <a:rPr b="0" i="0" lang="en-US" sz="1800" u="none" cap="none" strike="noStrike">
                <a:solidFill>
                  <a:srgbClr val="17347D"/>
                </a:solidFill>
                <a:latin typeface="Arial"/>
                <a:ea typeface="Arial"/>
                <a:cs typeface="Arial"/>
                <a:sym typeface="Arial"/>
              </a:rPr>
              <a:t> (bps), antara server dan client dalam waktu tertentu.</a:t>
            </a:r>
            <a:endParaRPr b="0" i="0" sz="1400" u="none" cap="none" strike="noStrike">
              <a:solidFill>
                <a:srgbClr val="000000"/>
              </a:solidFill>
              <a:latin typeface="Arial"/>
              <a:ea typeface="Arial"/>
              <a:cs typeface="Arial"/>
              <a:sym typeface="Arial"/>
            </a:endParaRPr>
          </a:p>
          <a:p>
            <a:pPr indent="-342900" lvl="1"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Jika bandwidth pada layanan hosting kita besar, maka website akan ter-load lebih cepat, karena server mampu mentransfer data yang besar tiap detiknya.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27" name="Google Shape;327;p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28" name="Google Shape;328;p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29" name="Google Shape;329;p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30" name="Google Shape;330;p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File Permission atau Hak Akses</a:t>
            </a:r>
            <a:endParaRPr b="0" i="0" sz="2800" u="none" cap="none" strike="noStrike">
              <a:solidFill>
                <a:srgbClr val="243A62"/>
              </a:solidFill>
              <a:latin typeface="Arial"/>
              <a:ea typeface="Arial"/>
              <a:cs typeface="Arial"/>
              <a:sym typeface="Arial"/>
            </a:endParaRPr>
          </a:p>
        </p:txBody>
      </p:sp>
      <p:sp>
        <p:nvSpPr>
          <p:cNvPr id="331" name="Google Shape;331;p1"/>
          <p:cNvSpPr/>
          <p:nvPr/>
        </p:nvSpPr>
        <p:spPr>
          <a:xfrm>
            <a:off x="331180" y="876953"/>
            <a:ext cx="8464028" cy="3108503"/>
          </a:xfrm>
          <a:prstGeom prst="rect">
            <a:avLst/>
          </a:prstGeom>
          <a:noFill/>
          <a:ln>
            <a:noFill/>
          </a:ln>
        </p:spPr>
        <p:txBody>
          <a:bodyPr anchorCtr="0" anchor="t" bIns="45700" lIns="91425" spcFirstLastPara="1" rIns="91425" wrap="square" tIns="45700">
            <a:spAutoFit/>
          </a:bodyPr>
          <a:lstStyle/>
          <a:p>
            <a:pPr indent="-342900" lvl="1"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243A62"/>
                </a:solidFill>
                <a:latin typeface="Arial"/>
                <a:ea typeface="Arial"/>
                <a:cs typeface="Arial"/>
                <a:sym typeface="Arial"/>
              </a:rPr>
              <a:t>merupakan pengaturan penting yang perlu diperhatikan saat mengelola hak akses file pada penyimpanan cPanel.</a:t>
            </a:r>
            <a:endParaRPr/>
          </a:p>
          <a:p>
            <a:pPr indent="-342900" lvl="1"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Jenis Pengguna Akses</a:t>
            </a:r>
            <a:endParaRPr b="0" i="0" sz="1800" u="none" cap="none" strike="noStrike">
              <a:solidFill>
                <a:srgbClr val="17347D"/>
              </a:solidFill>
              <a:latin typeface="Arial"/>
              <a:ea typeface="Arial"/>
              <a:cs typeface="Arial"/>
              <a:sym typeface="Arial"/>
            </a:endParaRPr>
          </a:p>
          <a:p>
            <a:pPr indent="0" lvl="0" marL="511175" marR="0" rtl="0" algn="l">
              <a:lnSpc>
                <a:spcPct val="100000"/>
              </a:lnSpc>
              <a:spcBef>
                <a:spcPts val="0"/>
              </a:spcBef>
              <a:spcAft>
                <a:spcPts val="0"/>
              </a:spcAft>
              <a:buNone/>
            </a:pPr>
            <a:r>
              <a:rPr b="1" i="0" lang="en-US" sz="1400" u="none" cap="none" strike="noStrike">
                <a:solidFill>
                  <a:srgbClr val="243A62"/>
                </a:solidFill>
                <a:latin typeface="Arial"/>
                <a:ea typeface="Arial"/>
                <a:cs typeface="Arial"/>
                <a:sym typeface="Arial"/>
              </a:rPr>
              <a:t>User</a:t>
            </a:r>
            <a:r>
              <a:rPr b="0" i="0" lang="en-US" sz="1400" u="none" cap="none" strike="noStrike">
                <a:solidFill>
                  <a:srgbClr val="243A62"/>
                </a:solidFill>
                <a:latin typeface="Arial"/>
                <a:ea typeface="Arial"/>
                <a:cs typeface="Arial"/>
                <a:sym typeface="Arial"/>
              </a:rPr>
              <a:t>: Pemilik akun hosting yang diizinkan untuk mengakses file.</a:t>
            </a:r>
            <a:endParaRPr/>
          </a:p>
          <a:p>
            <a:pPr indent="0" lvl="0" marL="511175" marR="0" rtl="0" algn="l">
              <a:lnSpc>
                <a:spcPct val="100000"/>
              </a:lnSpc>
              <a:spcBef>
                <a:spcPts val="0"/>
              </a:spcBef>
              <a:spcAft>
                <a:spcPts val="0"/>
              </a:spcAft>
              <a:buNone/>
            </a:pPr>
            <a:r>
              <a:rPr b="1" i="0" lang="en-US" sz="1400" u="none" cap="none" strike="noStrike">
                <a:solidFill>
                  <a:srgbClr val="243A62"/>
                </a:solidFill>
                <a:latin typeface="Arial"/>
                <a:ea typeface="Arial"/>
                <a:cs typeface="Arial"/>
                <a:sym typeface="Arial"/>
              </a:rPr>
              <a:t>Group</a:t>
            </a:r>
            <a:r>
              <a:rPr b="0" i="0" lang="en-US" sz="1400" u="none" cap="none" strike="noStrike">
                <a:solidFill>
                  <a:srgbClr val="243A62"/>
                </a:solidFill>
                <a:latin typeface="Arial"/>
                <a:ea typeface="Arial"/>
                <a:cs typeface="Arial"/>
                <a:sym typeface="Arial"/>
              </a:rPr>
              <a:t>: Kelompok yang diizinkan untuk mengakses file.</a:t>
            </a:r>
            <a:endParaRPr/>
          </a:p>
          <a:p>
            <a:pPr indent="0" lvl="0" marL="511175" marR="0" rtl="0" algn="l">
              <a:lnSpc>
                <a:spcPct val="100000"/>
              </a:lnSpc>
              <a:spcBef>
                <a:spcPts val="0"/>
              </a:spcBef>
              <a:spcAft>
                <a:spcPts val="0"/>
              </a:spcAft>
              <a:buNone/>
            </a:pPr>
            <a:r>
              <a:rPr b="1" i="0" lang="en-US" sz="1400" u="none" cap="none" strike="noStrike">
                <a:solidFill>
                  <a:srgbClr val="243A62"/>
                </a:solidFill>
                <a:latin typeface="Arial"/>
                <a:ea typeface="Arial"/>
                <a:cs typeface="Arial"/>
                <a:sym typeface="Arial"/>
              </a:rPr>
              <a:t>World</a:t>
            </a:r>
            <a:r>
              <a:rPr b="0" i="0" lang="en-US" sz="1400" u="none" cap="none" strike="noStrike">
                <a:solidFill>
                  <a:srgbClr val="243A62"/>
                </a:solidFill>
                <a:latin typeface="Arial"/>
                <a:ea typeface="Arial"/>
                <a:cs typeface="Arial"/>
                <a:sym typeface="Arial"/>
              </a:rPr>
              <a:t>: Semua orang (publik) yang diizinkan untuk mengakses file.</a:t>
            </a:r>
            <a:r>
              <a:rPr b="0" i="0" lang="en-US" sz="1800" u="none" cap="none" strike="noStrike">
                <a:solidFill>
                  <a:srgbClr val="243A62"/>
                </a:solidFill>
                <a:latin typeface="Arial"/>
                <a:ea typeface="Arial"/>
                <a:cs typeface="Arial"/>
                <a:sym typeface="Arial"/>
              </a:rPr>
              <a:t>.</a:t>
            </a:r>
            <a:endParaRPr b="0" i="0" sz="1400" u="none" cap="none" strike="noStrike">
              <a:solidFill>
                <a:srgbClr val="243A62"/>
              </a:solidFill>
              <a:latin typeface="Arial"/>
              <a:ea typeface="Arial"/>
              <a:cs typeface="Arial"/>
              <a:sym typeface="Arial"/>
            </a:endParaRPr>
          </a:p>
          <a:p>
            <a:pPr indent="-342900" lvl="1"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Mode Akses</a:t>
            </a:r>
            <a:endParaRPr b="0" i="0" sz="1800" u="none" cap="none" strike="noStrike">
              <a:solidFill>
                <a:srgbClr val="17347D"/>
              </a:solidFill>
              <a:latin typeface="Arial"/>
              <a:ea typeface="Arial"/>
              <a:cs typeface="Arial"/>
              <a:sym typeface="Arial"/>
            </a:endParaRPr>
          </a:p>
          <a:p>
            <a:pPr indent="0" lvl="0" marL="511175" marR="0" rtl="0" algn="l">
              <a:lnSpc>
                <a:spcPct val="100000"/>
              </a:lnSpc>
              <a:spcBef>
                <a:spcPts val="0"/>
              </a:spcBef>
              <a:spcAft>
                <a:spcPts val="0"/>
              </a:spcAft>
              <a:buNone/>
            </a:pPr>
            <a:r>
              <a:rPr b="1" i="0" lang="en-US" sz="1400" u="none" cap="none" strike="noStrike">
                <a:solidFill>
                  <a:srgbClr val="243A62"/>
                </a:solidFill>
                <a:latin typeface="Arial"/>
                <a:ea typeface="Arial"/>
                <a:cs typeface="Arial"/>
                <a:sym typeface="Arial"/>
              </a:rPr>
              <a:t>Read</a:t>
            </a:r>
            <a:r>
              <a:rPr b="0" i="0" lang="en-US" sz="1400" u="none" cap="none" strike="noStrike">
                <a:solidFill>
                  <a:srgbClr val="243A62"/>
                </a:solidFill>
                <a:latin typeface="Arial"/>
                <a:ea typeface="Arial"/>
                <a:cs typeface="Arial"/>
                <a:sym typeface="Arial"/>
              </a:rPr>
              <a:t>: Hak akses pengguna untuk membaca file.</a:t>
            </a:r>
            <a:endParaRPr b="0" i="0" sz="1400" u="none" cap="none" strike="noStrike">
              <a:solidFill>
                <a:srgbClr val="243A62"/>
              </a:solidFill>
              <a:latin typeface="Arial"/>
              <a:ea typeface="Arial"/>
              <a:cs typeface="Arial"/>
              <a:sym typeface="Arial"/>
            </a:endParaRPr>
          </a:p>
          <a:p>
            <a:pPr indent="0" lvl="0" marL="511175" marR="0" rtl="0" algn="l">
              <a:lnSpc>
                <a:spcPct val="100000"/>
              </a:lnSpc>
              <a:spcBef>
                <a:spcPts val="0"/>
              </a:spcBef>
              <a:spcAft>
                <a:spcPts val="0"/>
              </a:spcAft>
              <a:buNone/>
            </a:pPr>
            <a:r>
              <a:rPr b="1" i="0" lang="en-US" sz="1400" u="none" cap="none" strike="noStrike">
                <a:solidFill>
                  <a:srgbClr val="243A62"/>
                </a:solidFill>
                <a:latin typeface="Arial"/>
                <a:ea typeface="Arial"/>
                <a:cs typeface="Arial"/>
                <a:sym typeface="Arial"/>
              </a:rPr>
              <a:t>Write</a:t>
            </a:r>
            <a:r>
              <a:rPr b="0" i="0" lang="en-US" sz="1400" u="none" cap="none" strike="noStrike">
                <a:solidFill>
                  <a:srgbClr val="243A62"/>
                </a:solidFill>
                <a:latin typeface="Arial"/>
                <a:ea typeface="Arial"/>
                <a:cs typeface="Arial"/>
                <a:sym typeface="Arial"/>
              </a:rPr>
              <a:t>: Hak akses pengguna untuk menambah, mengubah, atau menghapus file.</a:t>
            </a:r>
            <a:endParaRPr b="0" i="0" sz="1400" u="none" cap="none" strike="noStrike">
              <a:solidFill>
                <a:srgbClr val="243A62"/>
              </a:solidFill>
              <a:latin typeface="Arial"/>
              <a:ea typeface="Arial"/>
              <a:cs typeface="Arial"/>
              <a:sym typeface="Arial"/>
            </a:endParaRPr>
          </a:p>
          <a:p>
            <a:pPr indent="0" lvl="0" marL="511175" marR="0" rtl="0" algn="l">
              <a:lnSpc>
                <a:spcPct val="100000"/>
              </a:lnSpc>
              <a:spcBef>
                <a:spcPts val="0"/>
              </a:spcBef>
              <a:spcAft>
                <a:spcPts val="0"/>
              </a:spcAft>
              <a:buNone/>
            </a:pPr>
            <a:r>
              <a:rPr b="1" i="0" lang="en-US" sz="1400" u="none" cap="none" strike="noStrike">
                <a:solidFill>
                  <a:srgbClr val="243A62"/>
                </a:solidFill>
                <a:latin typeface="Arial"/>
                <a:ea typeface="Arial"/>
                <a:cs typeface="Arial"/>
                <a:sym typeface="Arial"/>
              </a:rPr>
              <a:t>Execute</a:t>
            </a:r>
            <a:r>
              <a:rPr b="0" i="0" lang="en-US" sz="1400" u="none" cap="none" strike="noStrike">
                <a:solidFill>
                  <a:srgbClr val="243A62"/>
                </a:solidFill>
                <a:latin typeface="Arial"/>
                <a:ea typeface="Arial"/>
                <a:cs typeface="Arial"/>
                <a:sym typeface="Arial"/>
              </a:rPr>
              <a:t>: Hak akses pengguna untuk menjalankan atau mengeksekusi file.</a:t>
            </a:r>
            <a:endParaRPr b="0" i="0" sz="1400" u="none" cap="none" strike="noStrike">
              <a:solidFill>
                <a:srgbClr val="243A62"/>
              </a:solidFill>
              <a:latin typeface="Arial"/>
              <a:ea typeface="Arial"/>
              <a:cs typeface="Arial"/>
              <a:sym typeface="Arial"/>
            </a:endParaRPr>
          </a:p>
          <a:p>
            <a:pPr indent="0" lvl="0" marL="511175" marR="0" rtl="0" algn="l">
              <a:lnSpc>
                <a:spcPct val="100000"/>
              </a:lnSpc>
              <a:spcBef>
                <a:spcPts val="0"/>
              </a:spcBef>
              <a:spcAft>
                <a:spcPts val="0"/>
              </a:spcAft>
              <a:buNone/>
            </a:pPr>
            <a:r>
              <a:t/>
            </a:r>
            <a:endParaRPr b="0" i="0" sz="1800" u="none" cap="none" strike="noStrike">
              <a:solidFill>
                <a:srgbClr val="243A62"/>
              </a:solidFill>
              <a:latin typeface="Arial"/>
              <a:ea typeface="Arial"/>
              <a:cs typeface="Arial"/>
              <a:sym typeface="Arial"/>
            </a:endParaRPr>
          </a:p>
          <a:p>
            <a:pPr indent="0" lvl="0" marL="511175" marR="0" rtl="0" algn="l">
              <a:lnSpc>
                <a:spcPct val="100000"/>
              </a:lnSpc>
              <a:spcBef>
                <a:spcPts val="0"/>
              </a:spcBef>
              <a:spcAft>
                <a:spcPts val="0"/>
              </a:spcAft>
              <a:buNone/>
            </a:pPr>
            <a:r>
              <a:t/>
            </a:r>
            <a:endParaRPr b="0" i="0" sz="1800" u="none" cap="none" strike="noStrike">
              <a:solidFill>
                <a:srgbClr val="243A6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37" name="Google Shape;337;p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38" name="Google Shape;338;p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39" name="Google Shape;339;p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40" name="Google Shape;340;p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File Permission atau Hak Akses</a:t>
            </a:r>
            <a:endParaRPr b="0" i="0" sz="2800" u="none" cap="none" strike="noStrike">
              <a:solidFill>
                <a:srgbClr val="243A62"/>
              </a:solidFill>
              <a:latin typeface="Arial"/>
              <a:ea typeface="Arial"/>
              <a:cs typeface="Arial"/>
              <a:sym typeface="Arial"/>
            </a:endParaRPr>
          </a:p>
        </p:txBody>
      </p:sp>
      <p:sp>
        <p:nvSpPr>
          <p:cNvPr id="341" name="Google Shape;341;p3"/>
          <p:cNvSpPr/>
          <p:nvPr/>
        </p:nvSpPr>
        <p:spPr>
          <a:xfrm>
            <a:off x="331180" y="876953"/>
            <a:ext cx="8464028" cy="1477287"/>
          </a:xfrm>
          <a:prstGeom prst="rect">
            <a:avLst/>
          </a:prstGeom>
          <a:noFill/>
          <a:ln>
            <a:noFill/>
          </a:ln>
        </p:spPr>
        <p:txBody>
          <a:bodyPr anchorCtr="0" anchor="t" bIns="45700" lIns="91425" spcFirstLastPara="1" rIns="91425" wrap="square" tIns="45700">
            <a:spAutoFit/>
          </a:bodyPr>
          <a:lstStyle/>
          <a:p>
            <a:pPr indent="0" lvl="1" marL="0" marR="0" rtl="0" algn="just">
              <a:lnSpc>
                <a:spcPct val="100000"/>
              </a:lnSpc>
              <a:spcBef>
                <a:spcPts val="0"/>
              </a:spcBef>
              <a:spcAft>
                <a:spcPts val="0"/>
              </a:spcAft>
              <a:buNone/>
            </a:pPr>
            <a:r>
              <a:rPr b="0" i="0" lang="en-US" sz="1800" u="none" cap="none" strike="noStrike">
                <a:solidFill>
                  <a:srgbClr val="243A62"/>
                </a:solidFill>
                <a:latin typeface="Arial"/>
                <a:ea typeface="Arial"/>
                <a:cs typeface="Arial"/>
                <a:sym typeface="Arial"/>
              </a:rPr>
              <a:t>Contoh hak akses dari file public_html dengan </a:t>
            </a:r>
            <a:r>
              <a:rPr b="1" i="0" lang="en-US" sz="1800" u="none" cap="none" strike="noStrike">
                <a:solidFill>
                  <a:srgbClr val="243A62"/>
                </a:solidFill>
                <a:latin typeface="Arial"/>
                <a:ea typeface="Arial"/>
                <a:cs typeface="Arial"/>
                <a:sym typeface="Arial"/>
              </a:rPr>
              <a:t>kode 750</a:t>
            </a:r>
            <a:r>
              <a:rPr b="0" i="0" lang="en-US" sz="1800" u="none" cap="none" strike="noStrike">
                <a:solidFill>
                  <a:srgbClr val="243A62"/>
                </a:solidFill>
                <a:latin typeface="Arial"/>
                <a:ea typeface="Arial"/>
                <a:cs typeface="Arial"/>
                <a:sym typeface="Arial"/>
              </a:rPr>
              <a:t>. Arti kode ini adalah User mendapat akses Read, Write, dan Execute. Sedangkan, Group mendapat akses Read dan Execute. Lalu, World tidak memiliki akses ke file tersebut</a:t>
            </a:r>
            <a:endParaRPr b="0" i="0" sz="1800" u="none" cap="none" strike="noStrike">
              <a:solidFill>
                <a:srgbClr val="243A62"/>
              </a:solidFill>
              <a:latin typeface="Arial"/>
              <a:ea typeface="Arial"/>
              <a:cs typeface="Arial"/>
              <a:sym typeface="Arial"/>
            </a:endParaRPr>
          </a:p>
          <a:p>
            <a:pPr indent="0" lvl="0" marL="511175" marR="0" rtl="0" algn="l">
              <a:lnSpc>
                <a:spcPct val="100000"/>
              </a:lnSpc>
              <a:spcBef>
                <a:spcPts val="0"/>
              </a:spcBef>
              <a:spcAft>
                <a:spcPts val="0"/>
              </a:spcAft>
              <a:buNone/>
            </a:pPr>
            <a:r>
              <a:t/>
            </a:r>
            <a:endParaRPr b="0" i="0" sz="1800" u="none" cap="none" strike="noStrike">
              <a:solidFill>
                <a:srgbClr val="243A62"/>
              </a:solidFill>
              <a:latin typeface="Arial"/>
              <a:ea typeface="Arial"/>
              <a:cs typeface="Arial"/>
              <a:sym typeface="Arial"/>
            </a:endParaRPr>
          </a:p>
          <a:p>
            <a:pPr indent="0" lvl="0" marL="511175" marR="0" rtl="0" algn="l">
              <a:lnSpc>
                <a:spcPct val="100000"/>
              </a:lnSpc>
              <a:spcBef>
                <a:spcPts val="0"/>
              </a:spcBef>
              <a:spcAft>
                <a:spcPts val="0"/>
              </a:spcAft>
              <a:buNone/>
            </a:pPr>
            <a:r>
              <a:t/>
            </a:r>
            <a:endParaRPr b="0" i="0" sz="1800" u="none" cap="none" strike="noStrike">
              <a:solidFill>
                <a:srgbClr val="243A62"/>
              </a:solidFill>
              <a:latin typeface="Arial"/>
              <a:ea typeface="Arial"/>
              <a:cs typeface="Arial"/>
              <a:sym typeface="Arial"/>
            </a:endParaRPr>
          </a:p>
        </p:txBody>
      </p:sp>
      <p:pic>
        <p:nvPicPr>
          <p:cNvPr id="342" name="Google Shape;342;p3"/>
          <p:cNvPicPr preferRelativeResize="0"/>
          <p:nvPr/>
        </p:nvPicPr>
        <p:blipFill rotWithShape="1">
          <a:blip r:embed="rId6">
            <a:alphaModFix/>
          </a:blip>
          <a:srcRect b="0" l="0" r="0" t="0"/>
          <a:stretch/>
        </p:blipFill>
        <p:spPr>
          <a:xfrm>
            <a:off x="2046216" y="2110333"/>
            <a:ext cx="4517977" cy="2037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48" name="Google Shape;348;p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49" name="Google Shape;349;p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50" name="Google Shape;350;p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51" name="Google Shape;351;p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File Permission atau Hak Akses</a:t>
            </a:r>
            <a:endParaRPr b="0" i="0" sz="2800" u="none" cap="none" strike="noStrike">
              <a:solidFill>
                <a:srgbClr val="243A62"/>
              </a:solidFill>
              <a:latin typeface="Arial"/>
              <a:ea typeface="Arial"/>
              <a:cs typeface="Arial"/>
              <a:sym typeface="Arial"/>
            </a:endParaRPr>
          </a:p>
        </p:txBody>
      </p:sp>
      <p:graphicFrame>
        <p:nvGraphicFramePr>
          <p:cNvPr id="352" name="Google Shape;352;p4"/>
          <p:cNvGraphicFramePr/>
          <p:nvPr/>
        </p:nvGraphicFramePr>
        <p:xfrm>
          <a:off x="576894" y="664029"/>
          <a:ext cx="3000000" cy="3000000"/>
        </p:xfrm>
        <a:graphic>
          <a:graphicData uri="http://schemas.openxmlformats.org/drawingml/2006/table">
            <a:tbl>
              <a:tblPr bandRow="1" firstCol="1" firstRow="1">
                <a:noFill/>
                <a:tableStyleId>{39A95E40-9F55-46EF-B4CB-5296104E5867}</a:tableStyleId>
              </a:tblPr>
              <a:tblGrid>
                <a:gridCol w="664075"/>
                <a:gridCol w="6923325"/>
              </a:tblGrid>
              <a:tr h="217000">
                <a:tc>
                  <a:txBody>
                    <a:bodyPr/>
                    <a:lstStyle/>
                    <a:p>
                      <a:pPr indent="0" lvl="0" marL="0" marR="0" rtl="0" algn="ctr">
                        <a:lnSpc>
                          <a:spcPct val="107000"/>
                        </a:lnSpc>
                        <a:spcBef>
                          <a:spcPts val="0"/>
                        </a:spcBef>
                        <a:spcAft>
                          <a:spcPts val="0"/>
                        </a:spcAft>
                        <a:buNone/>
                      </a:pPr>
                      <a:r>
                        <a:rPr lang="en-US" sz="1200" u="none" cap="none" strike="noStrike"/>
                        <a:t>Kode</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ctr">
                        <a:lnSpc>
                          <a:spcPct val="107000"/>
                        </a:lnSpc>
                        <a:spcBef>
                          <a:spcPts val="0"/>
                        </a:spcBef>
                        <a:spcAft>
                          <a:spcPts val="0"/>
                        </a:spcAft>
                        <a:buNone/>
                      </a:pPr>
                      <a:r>
                        <a:rPr lang="en-US" sz="1200" u="none" cap="none" strike="noStrike"/>
                        <a:t>Keterangan</a:t>
                      </a:r>
                      <a:endParaRPr sz="1200" u="none" cap="none" strike="noStrike">
                        <a:latin typeface="Calibri"/>
                        <a:ea typeface="Calibri"/>
                        <a:cs typeface="Calibri"/>
                        <a:sym typeface="Calibri"/>
                      </a:endParaRPr>
                    </a:p>
                  </a:txBody>
                  <a:tcPr marT="37000" marB="37000" marR="37000" marL="37000" anchor="ctr"/>
                </a:tc>
              </a:tr>
              <a:tr h="266100">
                <a:tc>
                  <a:txBody>
                    <a:bodyPr/>
                    <a:lstStyle/>
                    <a:p>
                      <a:pPr indent="0" lvl="0" marL="0" marR="0" rtl="0" algn="ctr">
                        <a:lnSpc>
                          <a:spcPct val="107000"/>
                        </a:lnSpc>
                        <a:spcBef>
                          <a:spcPts val="0"/>
                        </a:spcBef>
                        <a:spcAft>
                          <a:spcPts val="0"/>
                        </a:spcAft>
                        <a:buNone/>
                      </a:pPr>
                      <a:r>
                        <a:rPr lang="en-US" sz="1200" u="none" cap="none" strike="noStrike"/>
                        <a:t>777</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untuk Read, Write, dan Execute diberikan untuk semua pengguna (User, Group, World).</a:t>
                      </a:r>
                      <a:endParaRPr sz="1200" u="none" cap="none" strike="noStrike">
                        <a:latin typeface="Calibri"/>
                        <a:ea typeface="Calibri"/>
                        <a:cs typeface="Calibri"/>
                        <a:sym typeface="Calibri"/>
                      </a:endParaRPr>
                    </a:p>
                  </a:txBody>
                  <a:tcPr marT="37000" marB="37000" marR="37000" marL="37000" anchor="ctr"/>
                </a:tc>
              </a:tr>
              <a:tr h="266100">
                <a:tc>
                  <a:txBody>
                    <a:bodyPr/>
                    <a:lstStyle/>
                    <a:p>
                      <a:pPr indent="0" lvl="0" marL="0" marR="0" rtl="0" algn="ctr">
                        <a:lnSpc>
                          <a:spcPct val="107000"/>
                        </a:lnSpc>
                        <a:spcBef>
                          <a:spcPts val="0"/>
                        </a:spcBef>
                        <a:spcAft>
                          <a:spcPts val="0"/>
                        </a:spcAft>
                        <a:buNone/>
                      </a:pPr>
                      <a:r>
                        <a:rPr lang="en-US" sz="1200" u="none" cap="none" strike="noStrike"/>
                        <a:t>755</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dan Execute diberikan untuk semua pengguna. Tetapi, User diberikan akses Write juga.</a:t>
                      </a:r>
                      <a:endParaRPr sz="1200" u="none" cap="none" strike="noStrike">
                        <a:latin typeface="Calibri"/>
                        <a:ea typeface="Calibri"/>
                        <a:cs typeface="Calibri"/>
                        <a:sym typeface="Calibri"/>
                      </a:endParaRPr>
                    </a:p>
                  </a:txBody>
                  <a:tcPr marT="37000" marB="37000" marR="37000" marL="37000" anchor="ctr"/>
                </a:tc>
              </a:tr>
              <a:tr h="361875">
                <a:tc>
                  <a:txBody>
                    <a:bodyPr/>
                    <a:lstStyle/>
                    <a:p>
                      <a:pPr indent="0" lvl="0" marL="0" marR="0" rtl="0" algn="ctr">
                        <a:lnSpc>
                          <a:spcPct val="107000"/>
                        </a:lnSpc>
                        <a:spcBef>
                          <a:spcPts val="0"/>
                        </a:spcBef>
                        <a:spcAft>
                          <a:spcPts val="0"/>
                        </a:spcAft>
                        <a:buNone/>
                      </a:pPr>
                      <a:r>
                        <a:rPr lang="en-US" sz="1200" u="none" cap="none" strike="noStrike"/>
                        <a:t>750</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dan Execute diberikan untuk User dan Group. Tetapi, User diberikan akses Write juga. Pengguna selain User dan Group tidak diberikan akses.</a:t>
                      </a:r>
                      <a:endParaRPr sz="1200" u="none" cap="none" strike="noStrike">
                        <a:latin typeface="Calibri"/>
                        <a:ea typeface="Calibri"/>
                        <a:cs typeface="Calibri"/>
                        <a:sym typeface="Calibri"/>
                      </a:endParaRPr>
                    </a:p>
                  </a:txBody>
                  <a:tcPr marT="37000" marB="37000" marR="37000" marL="37000" anchor="ctr"/>
                </a:tc>
              </a:tr>
              <a:tr h="266100">
                <a:tc>
                  <a:txBody>
                    <a:bodyPr/>
                    <a:lstStyle/>
                    <a:p>
                      <a:pPr indent="0" lvl="0" marL="0" marR="0" rtl="0" algn="ctr">
                        <a:lnSpc>
                          <a:spcPct val="107000"/>
                        </a:lnSpc>
                        <a:spcBef>
                          <a:spcPts val="0"/>
                        </a:spcBef>
                        <a:spcAft>
                          <a:spcPts val="0"/>
                        </a:spcAft>
                        <a:buNone/>
                      </a:pPr>
                      <a:r>
                        <a:rPr lang="en-US" sz="1200" u="none" cap="none" strike="noStrike"/>
                        <a:t>700</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Write, dan Execute hanya diberikan untuk User. Pengguna lainnya tidak diberikan akses.</a:t>
                      </a:r>
                      <a:endParaRPr sz="1200" u="none" cap="none" strike="noStrike">
                        <a:latin typeface="Calibri"/>
                        <a:ea typeface="Calibri"/>
                        <a:cs typeface="Calibri"/>
                        <a:sym typeface="Calibri"/>
                      </a:endParaRPr>
                    </a:p>
                  </a:txBody>
                  <a:tcPr marT="37000" marB="37000" marR="37000" marL="37000" anchor="ctr"/>
                </a:tc>
              </a:tr>
              <a:tr h="271900">
                <a:tc>
                  <a:txBody>
                    <a:bodyPr/>
                    <a:lstStyle/>
                    <a:p>
                      <a:pPr indent="0" lvl="0" marL="0" marR="0" rtl="0" algn="ctr">
                        <a:lnSpc>
                          <a:spcPct val="107000"/>
                        </a:lnSpc>
                        <a:spcBef>
                          <a:spcPts val="0"/>
                        </a:spcBef>
                        <a:spcAft>
                          <a:spcPts val="0"/>
                        </a:spcAft>
                        <a:buNone/>
                      </a:pPr>
                      <a:r>
                        <a:rPr lang="en-US" sz="1200" u="none" cap="none" strike="noStrike"/>
                        <a:t>666</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dan Write diberikan untuk semua pengguna. Sedangkan, akses Execute tidak diberikan untuk semua pengguna.</a:t>
                      </a:r>
                      <a:endParaRPr sz="1200" u="none" cap="none" strike="noStrike">
                        <a:latin typeface="Calibri"/>
                        <a:ea typeface="Calibri"/>
                        <a:cs typeface="Calibri"/>
                        <a:sym typeface="Calibri"/>
                      </a:endParaRPr>
                    </a:p>
                  </a:txBody>
                  <a:tcPr marT="37000" marB="37000" marR="37000" marL="37000" anchor="ctr"/>
                </a:tc>
              </a:tr>
              <a:tr h="266100">
                <a:tc>
                  <a:txBody>
                    <a:bodyPr/>
                    <a:lstStyle/>
                    <a:p>
                      <a:pPr indent="0" lvl="0" marL="0" marR="0" rtl="0" algn="ctr">
                        <a:lnSpc>
                          <a:spcPct val="107000"/>
                        </a:lnSpc>
                        <a:spcBef>
                          <a:spcPts val="0"/>
                        </a:spcBef>
                        <a:spcAft>
                          <a:spcPts val="0"/>
                        </a:spcAft>
                        <a:buNone/>
                      </a:pPr>
                      <a:r>
                        <a:rPr lang="en-US" sz="1200" u="none" cap="none" strike="noStrike"/>
                        <a:t>664</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dan Write diberikan untuk User dan Group. Pengguna lainnya hanya diberikan akses Read.</a:t>
                      </a:r>
                      <a:endParaRPr sz="1200" u="none" cap="none" strike="noStrike">
                        <a:latin typeface="Calibri"/>
                        <a:ea typeface="Calibri"/>
                        <a:cs typeface="Calibri"/>
                        <a:sym typeface="Calibri"/>
                      </a:endParaRPr>
                    </a:p>
                  </a:txBody>
                  <a:tcPr marT="37000" marB="37000" marR="37000" marL="37000" anchor="ctr"/>
                </a:tc>
              </a:tr>
              <a:tr h="266100">
                <a:tc>
                  <a:txBody>
                    <a:bodyPr/>
                    <a:lstStyle/>
                    <a:p>
                      <a:pPr indent="0" lvl="0" marL="0" marR="0" rtl="0" algn="ctr">
                        <a:lnSpc>
                          <a:spcPct val="107000"/>
                        </a:lnSpc>
                        <a:spcBef>
                          <a:spcPts val="0"/>
                        </a:spcBef>
                        <a:spcAft>
                          <a:spcPts val="0"/>
                        </a:spcAft>
                        <a:buNone/>
                      </a:pPr>
                      <a:r>
                        <a:rPr lang="en-US" sz="1200" u="none" cap="none" strike="noStrike"/>
                        <a:t>660</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dan Write diberikan untuk User dan Group. Sedangkan, World tidak diberikan akses sama sekali.</a:t>
                      </a:r>
                      <a:endParaRPr sz="1200" u="none" cap="none" strike="noStrike">
                        <a:latin typeface="Calibri"/>
                        <a:ea typeface="Calibri"/>
                        <a:cs typeface="Calibri"/>
                        <a:sym typeface="Calibri"/>
                      </a:endParaRPr>
                    </a:p>
                  </a:txBody>
                  <a:tcPr marT="37000" marB="37000" marR="37000" marL="37000" anchor="ctr"/>
                </a:tc>
              </a:tr>
              <a:tr h="266100">
                <a:tc>
                  <a:txBody>
                    <a:bodyPr/>
                    <a:lstStyle/>
                    <a:p>
                      <a:pPr indent="0" lvl="0" marL="0" marR="0" rtl="0" algn="ctr">
                        <a:lnSpc>
                          <a:spcPct val="107000"/>
                        </a:lnSpc>
                        <a:spcBef>
                          <a:spcPts val="0"/>
                        </a:spcBef>
                        <a:spcAft>
                          <a:spcPts val="0"/>
                        </a:spcAft>
                        <a:buNone/>
                      </a:pPr>
                      <a:r>
                        <a:rPr lang="en-US" sz="1200" u="none" cap="none" strike="noStrike"/>
                        <a:t>644</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dan Write diberikan untuk User. Pengguna lainnya hanya diberikan akses Read.</a:t>
                      </a:r>
                      <a:endParaRPr sz="1200" u="none" cap="none" strike="noStrike">
                        <a:latin typeface="Calibri"/>
                        <a:ea typeface="Calibri"/>
                        <a:cs typeface="Calibri"/>
                        <a:sym typeface="Calibri"/>
                      </a:endParaRPr>
                    </a:p>
                  </a:txBody>
                  <a:tcPr marT="37000" marB="37000" marR="37000" marL="37000" anchor="ctr"/>
                </a:tc>
              </a:tr>
              <a:tr h="361875">
                <a:tc>
                  <a:txBody>
                    <a:bodyPr/>
                    <a:lstStyle/>
                    <a:p>
                      <a:pPr indent="0" lvl="0" marL="0" marR="0" rtl="0" algn="ctr">
                        <a:lnSpc>
                          <a:spcPct val="107000"/>
                        </a:lnSpc>
                        <a:spcBef>
                          <a:spcPts val="0"/>
                        </a:spcBef>
                        <a:spcAft>
                          <a:spcPts val="0"/>
                        </a:spcAft>
                        <a:buNone/>
                      </a:pPr>
                      <a:r>
                        <a:rPr lang="en-US" sz="1200" u="none" cap="none" strike="noStrike"/>
                        <a:t>640</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dan Write diberikan untuk User. Kemudian, Group hanya diberikan akses Read. Pengguna lainnya tidak diberikan akses.</a:t>
                      </a:r>
                      <a:endParaRPr sz="1200" u="none" cap="none" strike="noStrike">
                        <a:latin typeface="Calibri"/>
                        <a:ea typeface="Calibri"/>
                        <a:cs typeface="Calibri"/>
                        <a:sym typeface="Calibri"/>
                      </a:endParaRPr>
                    </a:p>
                  </a:txBody>
                  <a:tcPr marT="37000" marB="37000" marR="37000" marL="37000" anchor="ctr"/>
                </a:tc>
              </a:tr>
              <a:tr h="266100">
                <a:tc>
                  <a:txBody>
                    <a:bodyPr/>
                    <a:lstStyle/>
                    <a:p>
                      <a:pPr indent="0" lvl="0" marL="0" marR="0" rtl="0" algn="ctr">
                        <a:lnSpc>
                          <a:spcPct val="107000"/>
                        </a:lnSpc>
                        <a:spcBef>
                          <a:spcPts val="0"/>
                        </a:spcBef>
                        <a:spcAft>
                          <a:spcPts val="0"/>
                        </a:spcAft>
                        <a:buNone/>
                      </a:pPr>
                      <a:r>
                        <a:rPr lang="en-US" sz="1200" u="none" cap="none" strike="noStrike"/>
                        <a:t>600</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dan Write diberikan untuk User. Pengguna lainnya tidak diberikan akses.</a:t>
                      </a:r>
                      <a:endParaRPr sz="1200" u="none" cap="none" strike="noStrike">
                        <a:latin typeface="Calibri"/>
                        <a:ea typeface="Calibri"/>
                        <a:cs typeface="Calibri"/>
                        <a:sym typeface="Calibri"/>
                      </a:endParaRPr>
                    </a:p>
                  </a:txBody>
                  <a:tcPr marT="37000" marB="37000" marR="37000" marL="37000" anchor="ctr"/>
                </a:tc>
              </a:tr>
              <a:tr h="266100">
                <a:tc>
                  <a:txBody>
                    <a:bodyPr/>
                    <a:lstStyle/>
                    <a:p>
                      <a:pPr indent="0" lvl="0" marL="0" marR="0" rtl="0" algn="ctr">
                        <a:lnSpc>
                          <a:spcPct val="107000"/>
                        </a:lnSpc>
                        <a:spcBef>
                          <a:spcPts val="0"/>
                        </a:spcBef>
                        <a:spcAft>
                          <a:spcPts val="0"/>
                        </a:spcAft>
                        <a:buNone/>
                      </a:pPr>
                      <a:r>
                        <a:rPr lang="en-US" sz="1200" u="none" cap="none" strike="noStrike"/>
                        <a:t>400</a:t>
                      </a:r>
                      <a:endParaRPr sz="1200" u="none" cap="none" strike="noStrike">
                        <a:latin typeface="Calibri"/>
                        <a:ea typeface="Calibri"/>
                        <a:cs typeface="Calibri"/>
                        <a:sym typeface="Calibri"/>
                      </a:endParaRPr>
                    </a:p>
                  </a:txBody>
                  <a:tcPr marT="37000" marB="37000" marR="37000" marL="37000" anchor="ctr"/>
                </a:tc>
                <a:tc>
                  <a:txBody>
                    <a:bodyPr/>
                    <a:lstStyle/>
                    <a:p>
                      <a:pPr indent="0" lvl="0" marL="0" marR="0" rtl="0" algn="l">
                        <a:lnSpc>
                          <a:spcPct val="107000"/>
                        </a:lnSpc>
                        <a:spcBef>
                          <a:spcPts val="0"/>
                        </a:spcBef>
                        <a:spcAft>
                          <a:spcPts val="0"/>
                        </a:spcAft>
                        <a:buNone/>
                      </a:pPr>
                      <a:r>
                        <a:rPr lang="en-US" sz="1200" u="none" cap="none" strike="noStrike"/>
                        <a:t>Akses Read diberikan untuk User. Pengguna lainnya tidak diberikan akses.</a:t>
                      </a:r>
                      <a:endParaRPr sz="1200" u="none" cap="none" strike="noStrike">
                        <a:latin typeface="Calibri"/>
                        <a:ea typeface="Calibri"/>
                        <a:cs typeface="Calibri"/>
                        <a:sym typeface="Calibri"/>
                      </a:endParaRPr>
                    </a:p>
                  </a:txBody>
                  <a:tcPr marT="37000" marB="37000" marR="37000" marL="37000"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58" name="Google Shape;358;p4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59" name="Google Shape;359;p4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60" name="Google Shape;360;p4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61" name="Google Shape;361;p4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sp>
        <p:nvSpPr>
          <p:cNvPr id="362" name="Google Shape;362;p42"/>
          <p:cNvSpPr/>
          <p:nvPr/>
        </p:nvSpPr>
        <p:spPr>
          <a:xfrm>
            <a:off x="331180" y="876953"/>
            <a:ext cx="2869220" cy="2062063"/>
          </a:xfrm>
          <a:prstGeom prst="rect">
            <a:avLst/>
          </a:prstGeom>
          <a:noFill/>
          <a:ln>
            <a:noFill/>
          </a:ln>
        </p:spPr>
        <p:txBody>
          <a:bodyPr anchorCtr="0" anchor="t" bIns="45700" lIns="91425" spcFirstLastPara="1" rIns="91425" wrap="square" tIns="45700">
            <a:spAutoFit/>
          </a:bodyPr>
          <a:lstStyle/>
          <a:p>
            <a:pPr indent="-342900" lvl="1"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Mendaftar ke penyedia layanan Hosting Web.</a:t>
            </a:r>
            <a:endParaRPr b="0" i="0" sz="1400" u="none" cap="none" strike="noStrike">
              <a:solidFill>
                <a:srgbClr val="000000"/>
              </a:solidFill>
              <a:latin typeface="Arial"/>
              <a:ea typeface="Arial"/>
              <a:cs typeface="Arial"/>
              <a:sym typeface="Arial"/>
            </a:endParaRPr>
          </a:p>
          <a:p>
            <a:pPr indent="-342900" lvl="1"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Yang dipakai pada contoh ini adalah  hosting gratis id.000webhost.com a</a:t>
            </a:r>
            <a:endParaRPr b="0" i="0" sz="1400" u="none" cap="none" strike="noStrike">
              <a:solidFill>
                <a:srgbClr val="000000"/>
              </a:solidFill>
              <a:latin typeface="Arial"/>
              <a:ea typeface="Arial"/>
              <a:cs typeface="Arial"/>
              <a:sym typeface="Arial"/>
            </a:endParaRPr>
          </a:p>
        </p:txBody>
      </p:sp>
      <p:pic>
        <p:nvPicPr>
          <p:cNvPr id="363" name="Google Shape;363;p42"/>
          <p:cNvPicPr preferRelativeResize="0"/>
          <p:nvPr/>
        </p:nvPicPr>
        <p:blipFill rotWithShape="1">
          <a:blip r:embed="rId6">
            <a:alphaModFix/>
          </a:blip>
          <a:srcRect b="0" l="0" r="0" t="0"/>
          <a:stretch/>
        </p:blipFill>
        <p:spPr>
          <a:xfrm>
            <a:off x="3224029" y="713943"/>
            <a:ext cx="5817008" cy="39669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69" name="Google Shape;369;p4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70" name="Google Shape;370;p4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71" name="Google Shape;371;p4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72" name="Google Shape;372;p4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sp>
        <p:nvSpPr>
          <p:cNvPr id="373" name="Google Shape;373;p43"/>
          <p:cNvSpPr/>
          <p:nvPr/>
        </p:nvSpPr>
        <p:spPr>
          <a:xfrm>
            <a:off x="331180" y="876953"/>
            <a:ext cx="2869220" cy="344705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Pada 000webhost, selain pendaftaran secara normal, anda juga dapat mendaftar menggunakan akun </a:t>
            </a:r>
            <a:r>
              <a:rPr b="1" i="0" lang="en-US" sz="1800" u="none" cap="none" strike="noStrike">
                <a:solidFill>
                  <a:srgbClr val="17347D"/>
                </a:solidFill>
                <a:latin typeface="Arial"/>
                <a:ea typeface="Arial"/>
                <a:cs typeface="Arial"/>
                <a:sym typeface="Arial"/>
              </a:rPr>
              <a:t>gmail</a:t>
            </a:r>
            <a:r>
              <a:rPr b="0" i="0" lang="en-US" sz="1800" u="none" cap="none" strike="noStrike">
                <a:solidFill>
                  <a:srgbClr val="17347D"/>
                </a:solidFill>
                <a:latin typeface="Arial"/>
                <a:ea typeface="Arial"/>
                <a:cs typeface="Arial"/>
                <a:sym typeface="Arial"/>
              </a:rPr>
              <a:t> ataupun </a:t>
            </a:r>
            <a:r>
              <a:rPr b="1" i="0" lang="en-US" sz="1800" u="none" cap="none" strike="noStrike">
                <a:solidFill>
                  <a:srgbClr val="17347D"/>
                </a:solidFill>
                <a:latin typeface="Arial"/>
                <a:ea typeface="Arial"/>
                <a:cs typeface="Arial"/>
                <a:sym typeface="Arial"/>
              </a:rPr>
              <a:t>facebook</a:t>
            </a:r>
            <a:r>
              <a:rPr b="0" i="0" lang="en-US" sz="1800" u="none" cap="none" strike="noStrike">
                <a:solidFill>
                  <a:srgbClr val="17347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Setelah melakukan pendaftaran anda akan diarahkan ke halaman list web anda.</a:t>
            </a:r>
            <a:endParaRPr b="0" i="0" sz="1400" u="none" cap="none" strike="noStrike">
              <a:solidFill>
                <a:srgbClr val="000000"/>
              </a:solidFill>
              <a:latin typeface="Arial"/>
              <a:ea typeface="Arial"/>
              <a:cs typeface="Arial"/>
              <a:sym typeface="Arial"/>
            </a:endParaRPr>
          </a:p>
        </p:txBody>
      </p:sp>
      <p:pic>
        <p:nvPicPr>
          <p:cNvPr id="374" name="Google Shape;374;p43"/>
          <p:cNvPicPr preferRelativeResize="0"/>
          <p:nvPr/>
        </p:nvPicPr>
        <p:blipFill rotWithShape="1">
          <a:blip r:embed="rId6">
            <a:alphaModFix/>
          </a:blip>
          <a:srcRect b="0" l="0" r="0" t="0"/>
          <a:stretch/>
        </p:blipFill>
        <p:spPr>
          <a:xfrm>
            <a:off x="3517729" y="882539"/>
            <a:ext cx="5267043" cy="34263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80" name="Google Shape;380;p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81" name="Google Shape;381;p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82" name="Google Shape;382;p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83" name="Google Shape;383;p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pic>
        <p:nvPicPr>
          <p:cNvPr id="384" name="Google Shape;384;p5"/>
          <p:cNvPicPr preferRelativeResize="0"/>
          <p:nvPr/>
        </p:nvPicPr>
        <p:blipFill rotWithShape="1">
          <a:blip r:embed="rId6">
            <a:alphaModFix/>
          </a:blip>
          <a:srcRect b="0" l="0" r="0" t="0"/>
          <a:stretch/>
        </p:blipFill>
        <p:spPr>
          <a:xfrm>
            <a:off x="544287" y="669493"/>
            <a:ext cx="7930267" cy="42018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0" name="Google Shape;110;p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1" name="Google Shape;111;p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2" name="Google Shape;112;p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13" name="Google Shape;113;p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Pengertian Domain</a:t>
            </a:r>
            <a:endParaRPr b="0" i="0" sz="2800" u="none" cap="none" strike="noStrike">
              <a:solidFill>
                <a:srgbClr val="243A62"/>
              </a:solidFill>
              <a:latin typeface="Arial"/>
              <a:ea typeface="Arial"/>
              <a:cs typeface="Arial"/>
              <a:sym typeface="Arial"/>
            </a:endParaRPr>
          </a:p>
        </p:txBody>
      </p:sp>
      <p:sp>
        <p:nvSpPr>
          <p:cNvPr id="114" name="Google Shape;114;p2"/>
          <p:cNvSpPr/>
          <p:nvPr/>
        </p:nvSpPr>
        <p:spPr>
          <a:xfrm>
            <a:off x="331180" y="876953"/>
            <a:ext cx="8464028" cy="178506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Domain adalah nama unik yang diberikan untuk mengidentifikasi nama server komputer seperti web server atau email server di jaringan komputer atau pun internet.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Domain merupakan sebuah alamat website yang berupa tulisan unik sebagai  jalan untuk menuju ke suatu halaman website.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90" name="Google Shape;390;p4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91" name="Google Shape;391;p4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92" name="Google Shape;392;p4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93" name="Google Shape;393;p4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sp>
        <p:nvSpPr>
          <p:cNvPr id="394" name="Google Shape;394;p44"/>
          <p:cNvSpPr/>
          <p:nvPr/>
        </p:nvSpPr>
        <p:spPr>
          <a:xfrm>
            <a:off x="331180" y="876953"/>
            <a:ext cx="2869220" cy="443194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Pada halaman ini Setelah melakukan pendaftaran anda akan diarahkan ke halaman list web anda. (Seperti gambar disamping)</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120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Silahkan anda buat web directory list baru untuk meng-</a:t>
            </a:r>
            <a:r>
              <a:rPr b="0" i="1" lang="en-US" sz="1800" u="none" cap="none" strike="noStrike">
                <a:solidFill>
                  <a:srgbClr val="17347D"/>
                </a:solidFill>
                <a:latin typeface="Arial"/>
                <a:ea typeface="Arial"/>
                <a:cs typeface="Arial"/>
                <a:sym typeface="Arial"/>
              </a:rPr>
              <a:t>hosting </a:t>
            </a:r>
            <a:r>
              <a:rPr b="0" i="0" lang="en-US" sz="1800" u="none" cap="none" strike="noStrike">
                <a:solidFill>
                  <a:srgbClr val="17347D"/>
                </a:solidFill>
                <a:latin typeface="Arial"/>
                <a:ea typeface="Arial"/>
                <a:cs typeface="Arial"/>
                <a:sym typeface="Arial"/>
              </a:rPr>
              <a:t>web yang sudah anda buat secara local.</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Pilih nama untuk Sub-domain.</a:t>
            </a:r>
            <a:endParaRPr b="0" i="0" sz="1400" u="none" cap="none" strike="noStrike">
              <a:solidFill>
                <a:srgbClr val="000000"/>
              </a:solidFill>
              <a:latin typeface="Arial"/>
              <a:ea typeface="Arial"/>
              <a:cs typeface="Arial"/>
              <a:sym typeface="Arial"/>
            </a:endParaRPr>
          </a:p>
        </p:txBody>
      </p:sp>
      <p:sp>
        <p:nvSpPr>
          <p:cNvPr id="395" name="Google Shape;395;p44"/>
          <p:cNvSpPr/>
          <p:nvPr/>
        </p:nvSpPr>
        <p:spPr>
          <a:xfrm>
            <a:off x="3200400" y="3886200"/>
            <a:ext cx="5687756" cy="646331"/>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7347D"/>
              </a:buClr>
              <a:buSzPts val="1800"/>
              <a:buFont typeface="Arial"/>
              <a:buNone/>
            </a:pPr>
            <a:r>
              <a:rPr b="0" i="0" lang="en-US" sz="1800" u="none" cap="none" strike="noStrike">
                <a:solidFill>
                  <a:srgbClr val="17347D"/>
                </a:solidFill>
                <a:latin typeface="Verdana"/>
                <a:ea typeface="Verdana"/>
                <a:cs typeface="Verdana"/>
                <a:sym typeface="Verdana"/>
              </a:rPr>
              <a:t>Click Here, untuk membuat aktif web direktori baru.</a:t>
            </a:r>
            <a:endParaRPr b="0" i="0" sz="1400" u="none" cap="none" strike="noStrike">
              <a:solidFill>
                <a:srgbClr val="000000"/>
              </a:solidFill>
              <a:latin typeface="Arial"/>
              <a:ea typeface="Arial"/>
              <a:cs typeface="Arial"/>
              <a:sym typeface="Arial"/>
            </a:endParaRPr>
          </a:p>
        </p:txBody>
      </p:sp>
      <p:pic>
        <p:nvPicPr>
          <p:cNvPr id="396" name="Google Shape;396;p44"/>
          <p:cNvPicPr preferRelativeResize="0"/>
          <p:nvPr/>
        </p:nvPicPr>
        <p:blipFill rotWithShape="1">
          <a:blip r:embed="rId6">
            <a:alphaModFix/>
          </a:blip>
          <a:srcRect b="0" l="0" r="0" t="0"/>
          <a:stretch/>
        </p:blipFill>
        <p:spPr>
          <a:xfrm>
            <a:off x="3605592" y="947056"/>
            <a:ext cx="5323580" cy="28520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02" name="Google Shape;402;p4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03" name="Google Shape;403;p4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04" name="Google Shape;404;p4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05" name="Google Shape;405;p4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sp>
        <p:nvSpPr>
          <p:cNvPr id="406" name="Google Shape;406;p45"/>
          <p:cNvSpPr/>
          <p:nvPr/>
        </p:nvSpPr>
        <p:spPr>
          <a:xfrm>
            <a:off x="331180" y="876953"/>
            <a:ext cx="2869220" cy="317005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Sub-direktori yg dibuat dengan nama subdomain </a:t>
            </a:r>
            <a:r>
              <a:rPr b="0" i="0" lang="en-US" sz="1800" u="none" cap="none" strike="noStrike">
                <a:solidFill>
                  <a:srgbClr val="17347D"/>
                </a:solidFill>
                <a:latin typeface="Courier New"/>
                <a:ea typeface="Courier New"/>
                <a:cs typeface="Courier New"/>
                <a:sym typeface="Courier New"/>
              </a:rPr>
              <a:t>webvsga</a:t>
            </a:r>
            <a:r>
              <a:rPr b="0" i="0" lang="en-US" sz="1800" u="none" cap="none" strike="noStrike">
                <a:solidFill>
                  <a:srgbClr val="17347D"/>
                </a:solidFill>
                <a:latin typeface="Arial"/>
                <a:ea typeface="Arial"/>
                <a:cs typeface="Arial"/>
                <a:sym typeface="Arial"/>
              </a:rPr>
              <a:t> dapat dilihat seperti gambar disamping.</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Silahkan anda buat web directory list baru untuk meng-</a:t>
            </a:r>
            <a:r>
              <a:rPr b="0" i="1" lang="en-US" sz="1800" u="none" cap="none" strike="noStrike">
                <a:solidFill>
                  <a:srgbClr val="17347D"/>
                </a:solidFill>
                <a:latin typeface="Arial"/>
                <a:ea typeface="Arial"/>
                <a:cs typeface="Arial"/>
                <a:sym typeface="Arial"/>
              </a:rPr>
              <a:t>hosting </a:t>
            </a:r>
            <a:r>
              <a:rPr b="0" i="0" lang="en-US" sz="1800" u="none" cap="none" strike="noStrike">
                <a:solidFill>
                  <a:srgbClr val="17347D"/>
                </a:solidFill>
                <a:latin typeface="Arial"/>
                <a:ea typeface="Arial"/>
                <a:cs typeface="Arial"/>
                <a:sym typeface="Arial"/>
              </a:rPr>
              <a:t>web yang sudah anda buat secara local.</a:t>
            </a:r>
            <a:endParaRPr b="0" i="0" sz="1400" u="none" cap="none" strike="noStrike">
              <a:solidFill>
                <a:srgbClr val="000000"/>
              </a:solidFill>
              <a:latin typeface="Arial"/>
              <a:ea typeface="Arial"/>
              <a:cs typeface="Arial"/>
              <a:sym typeface="Arial"/>
            </a:endParaRPr>
          </a:p>
        </p:txBody>
      </p:sp>
      <p:sp>
        <p:nvSpPr>
          <p:cNvPr id="407" name="Google Shape;407;p45"/>
          <p:cNvSpPr/>
          <p:nvPr/>
        </p:nvSpPr>
        <p:spPr>
          <a:xfrm>
            <a:off x="3200399" y="4324010"/>
            <a:ext cx="56515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17347D"/>
                </a:solidFill>
                <a:latin typeface="Arial"/>
                <a:ea typeface="Arial"/>
                <a:cs typeface="Arial"/>
                <a:sym typeface="Arial"/>
              </a:rPr>
              <a:t>aktif web direktori baru (</a:t>
            </a:r>
            <a:r>
              <a:rPr b="0" i="0" lang="en-US" sz="1400" u="sng" cap="none" strike="noStrike">
                <a:solidFill>
                  <a:srgbClr val="000000"/>
                </a:solidFill>
                <a:latin typeface="Arial"/>
                <a:ea typeface="Arial"/>
                <a:cs typeface="Arial"/>
                <a:sym typeface="Arial"/>
                <a:hlinkClick r:id="rId6">
                  <a:extLst>
                    <a:ext uri="{A12FA001-AC4F-418D-AE19-62706E023703}">
                      <ahyp:hlinkClr val="tx"/>
                    </a:ext>
                  </a:extLst>
                </a:hlinkClick>
              </a:rPr>
              <a:t>https://webvsga.000webhostapp.com/</a:t>
            </a:r>
            <a:r>
              <a:rPr b="0" i="0" lang="en-US" sz="1400" u="none" cap="none" strike="noStrike">
                <a:solidFill>
                  <a:srgbClr val="17347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408" name="Google Shape;408;p45"/>
          <p:cNvPicPr preferRelativeResize="0"/>
          <p:nvPr/>
        </p:nvPicPr>
        <p:blipFill rotWithShape="1">
          <a:blip r:embed="rId7">
            <a:alphaModFix/>
          </a:blip>
          <a:srcRect b="0" l="0" r="0" t="0"/>
          <a:stretch/>
        </p:blipFill>
        <p:spPr>
          <a:xfrm>
            <a:off x="3442303" y="854061"/>
            <a:ext cx="5331963" cy="32171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14" name="Google Shape;414;p4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15" name="Google Shape;415;p4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16" name="Google Shape;416;p4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17" name="Google Shape;417;p4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sp>
        <p:nvSpPr>
          <p:cNvPr id="418" name="Google Shape;418;p46"/>
          <p:cNvSpPr/>
          <p:nvPr/>
        </p:nvSpPr>
        <p:spPr>
          <a:xfrm>
            <a:off x="331180" y="876953"/>
            <a:ext cx="2869220" cy="344705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Sub-direktori yg dibuat dengan nama subdomain dts-kominfo dapat dilihat seperti gambar disamping.</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Silahkan anda buat web directory list baru untuk meng-</a:t>
            </a:r>
            <a:r>
              <a:rPr b="0" i="1" lang="en-US" sz="1800" u="none" cap="none" strike="noStrike">
                <a:solidFill>
                  <a:srgbClr val="17347D"/>
                </a:solidFill>
                <a:latin typeface="Arial"/>
                <a:ea typeface="Arial"/>
                <a:cs typeface="Arial"/>
                <a:sym typeface="Arial"/>
              </a:rPr>
              <a:t>hosting </a:t>
            </a:r>
            <a:r>
              <a:rPr b="0" i="0" lang="en-US" sz="1800" u="none" cap="none" strike="noStrike">
                <a:solidFill>
                  <a:srgbClr val="17347D"/>
                </a:solidFill>
                <a:latin typeface="Arial"/>
                <a:ea typeface="Arial"/>
                <a:cs typeface="Arial"/>
                <a:sym typeface="Arial"/>
              </a:rPr>
              <a:t>web yang sudah anda buat secara local.</a:t>
            </a:r>
            <a:endParaRPr b="0" i="0" sz="1400" u="none" cap="none" strike="noStrike">
              <a:solidFill>
                <a:srgbClr val="000000"/>
              </a:solidFill>
              <a:latin typeface="Arial"/>
              <a:ea typeface="Arial"/>
              <a:cs typeface="Arial"/>
              <a:sym typeface="Arial"/>
            </a:endParaRPr>
          </a:p>
        </p:txBody>
      </p:sp>
      <p:sp>
        <p:nvSpPr>
          <p:cNvPr id="419" name="Google Shape;419;p46"/>
          <p:cNvSpPr/>
          <p:nvPr/>
        </p:nvSpPr>
        <p:spPr>
          <a:xfrm>
            <a:off x="3200399" y="4051985"/>
            <a:ext cx="5651501"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17347D"/>
                </a:solidFill>
                <a:latin typeface="Arial"/>
                <a:ea typeface="Arial"/>
                <a:cs typeface="Arial"/>
                <a:sym typeface="Arial"/>
              </a:rPr>
              <a:t>aktif web direktori baru (</a:t>
            </a:r>
            <a:r>
              <a:rPr b="0" i="0" lang="en-US" sz="1400" u="none" cap="none" strike="noStrike">
                <a:solidFill>
                  <a:srgbClr val="17347D"/>
                </a:solidFill>
                <a:latin typeface="Courier New"/>
                <a:ea typeface="Courier New"/>
                <a:cs typeface="Courier New"/>
                <a:sym typeface="Courier New"/>
              </a:rPr>
              <a:t>https://webvsga.000webhostapp.com/</a:t>
            </a:r>
            <a:r>
              <a:rPr b="0" i="0" lang="en-US" sz="1400" u="none" cap="none" strike="noStrike">
                <a:solidFill>
                  <a:srgbClr val="17347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420" name="Google Shape;420;p46"/>
          <p:cNvPicPr preferRelativeResize="0"/>
          <p:nvPr/>
        </p:nvPicPr>
        <p:blipFill rotWithShape="1">
          <a:blip r:embed="rId6">
            <a:alphaModFix/>
          </a:blip>
          <a:srcRect b="0" l="0" r="0" t="0"/>
          <a:stretch/>
        </p:blipFill>
        <p:spPr>
          <a:xfrm>
            <a:off x="3345872" y="857985"/>
            <a:ext cx="5504214" cy="28969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4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26" name="Google Shape;426;p4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27" name="Google Shape;427;p4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28" name="Google Shape;428;p4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29" name="Google Shape;429;p4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sp>
        <p:nvSpPr>
          <p:cNvPr id="430" name="Google Shape;430;p47"/>
          <p:cNvSpPr/>
          <p:nvPr/>
        </p:nvSpPr>
        <p:spPr>
          <a:xfrm>
            <a:off x="331180" y="876953"/>
            <a:ext cx="2869220" cy="261606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Berikut adalah halaman </a:t>
            </a:r>
            <a:r>
              <a:rPr b="0" i="1" lang="en-US" sz="1800" u="none" cap="none" strike="noStrike">
                <a:solidFill>
                  <a:srgbClr val="17347D"/>
                </a:solidFill>
                <a:latin typeface="Arial"/>
                <a:ea typeface="Arial"/>
                <a:cs typeface="Arial"/>
                <a:sym typeface="Arial"/>
              </a:rPr>
              <a:t>Web default </a:t>
            </a:r>
            <a:r>
              <a:rPr b="0" i="0" lang="en-US" sz="1800" u="none" cap="none" strike="noStrike">
                <a:solidFill>
                  <a:srgbClr val="17347D"/>
                </a:solidFill>
                <a:latin typeface="Arial"/>
                <a:ea typeface="Arial"/>
                <a:cs typeface="Arial"/>
                <a:sym typeface="Arial"/>
              </a:rPr>
              <a:t>yang diberikan setelah </a:t>
            </a:r>
            <a:r>
              <a:rPr b="0" i="1" lang="en-US" sz="1800" u="none" cap="none" strike="noStrike">
                <a:solidFill>
                  <a:srgbClr val="17347D"/>
                </a:solidFill>
                <a:latin typeface="Arial"/>
                <a:ea typeface="Arial"/>
                <a:cs typeface="Arial"/>
                <a:sym typeface="Arial"/>
              </a:rPr>
              <a:t>initial setup</a:t>
            </a:r>
            <a:r>
              <a:rPr b="0" i="0" lang="en-US" sz="1800" u="none" cap="none" strike="noStrike">
                <a:solidFill>
                  <a:srgbClr val="17347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Alamat yang diperoleh adalah: https://webvsga.000webhostapp.com/</a:t>
            </a:r>
            <a:endParaRPr b="0" i="0" sz="1400" u="none" cap="none" strike="noStrike">
              <a:solidFill>
                <a:srgbClr val="000000"/>
              </a:solidFill>
              <a:latin typeface="Arial"/>
              <a:ea typeface="Arial"/>
              <a:cs typeface="Arial"/>
              <a:sym typeface="Arial"/>
            </a:endParaRPr>
          </a:p>
        </p:txBody>
      </p:sp>
      <p:pic>
        <p:nvPicPr>
          <p:cNvPr id="431" name="Google Shape;431;p47"/>
          <p:cNvPicPr preferRelativeResize="0"/>
          <p:nvPr/>
        </p:nvPicPr>
        <p:blipFill rotWithShape="1">
          <a:blip r:embed="rId6">
            <a:alphaModFix/>
          </a:blip>
          <a:srcRect b="0" l="0" r="0" t="0"/>
          <a:stretch/>
        </p:blipFill>
        <p:spPr>
          <a:xfrm>
            <a:off x="3357058" y="939801"/>
            <a:ext cx="5373285" cy="32316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4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37" name="Google Shape;437;p4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38" name="Google Shape;438;p4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39" name="Google Shape;439;p4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40" name="Google Shape;440;p4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sp>
        <p:nvSpPr>
          <p:cNvPr id="441" name="Google Shape;441;p48"/>
          <p:cNvSpPr/>
          <p:nvPr/>
        </p:nvSpPr>
        <p:spPr>
          <a:xfrm>
            <a:off x="331180" y="876953"/>
            <a:ext cx="2869220" cy="289305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Untuk mengunggah halaman web dari file-file atau dokumen yang dikembangkan, silahkan gunakan fitur File  Manager.</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Untuk mengkases file manager akses menu Tool &gt; File Manager.</a:t>
            </a:r>
            <a:endParaRPr b="0" i="0" sz="1400" u="none" cap="none" strike="noStrike">
              <a:solidFill>
                <a:srgbClr val="000000"/>
              </a:solidFill>
              <a:latin typeface="Arial"/>
              <a:ea typeface="Arial"/>
              <a:cs typeface="Arial"/>
              <a:sym typeface="Arial"/>
            </a:endParaRPr>
          </a:p>
        </p:txBody>
      </p:sp>
      <p:sp>
        <p:nvSpPr>
          <p:cNvPr id="442" name="Google Shape;442;p48"/>
          <p:cNvSpPr/>
          <p:nvPr/>
        </p:nvSpPr>
        <p:spPr>
          <a:xfrm>
            <a:off x="3200399" y="4051985"/>
            <a:ext cx="56515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17347D"/>
                </a:solidFill>
                <a:latin typeface="Arial"/>
                <a:ea typeface="Arial"/>
                <a:cs typeface="Arial"/>
                <a:sym typeface="Arial"/>
              </a:rPr>
              <a:t>aktif web direktori baru (webvsga</a:t>
            </a:r>
            <a:r>
              <a:rPr b="0" i="0" lang="en-US" sz="1400" u="none" cap="none" strike="noStrike">
                <a:solidFill>
                  <a:srgbClr val="17347D"/>
                </a:solidFill>
                <a:latin typeface="Courier New"/>
                <a:ea typeface="Courier New"/>
                <a:cs typeface="Courier New"/>
                <a:sym typeface="Courier New"/>
              </a:rPr>
              <a:t>.000webhost.com</a:t>
            </a:r>
            <a:r>
              <a:rPr b="0" i="0" lang="en-US" sz="1400" u="none" cap="none" strike="noStrike">
                <a:solidFill>
                  <a:srgbClr val="17347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443" name="Google Shape;443;p48"/>
          <p:cNvPicPr preferRelativeResize="0"/>
          <p:nvPr/>
        </p:nvPicPr>
        <p:blipFill rotWithShape="1">
          <a:blip r:embed="rId6">
            <a:alphaModFix/>
          </a:blip>
          <a:srcRect b="0" l="0" r="0" t="0"/>
          <a:stretch/>
        </p:blipFill>
        <p:spPr>
          <a:xfrm>
            <a:off x="3478208" y="500742"/>
            <a:ext cx="5480735" cy="3422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49" name="Google Shape;449;p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50" name="Google Shape;450;p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51" name="Google Shape;451;p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52" name="Google Shape;452;p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pic>
        <p:nvPicPr>
          <p:cNvPr id="453" name="Google Shape;453;p6"/>
          <p:cNvPicPr preferRelativeResize="0"/>
          <p:nvPr/>
        </p:nvPicPr>
        <p:blipFill rotWithShape="1">
          <a:blip r:embed="rId6">
            <a:alphaModFix/>
          </a:blip>
          <a:srcRect b="0" l="0" r="0" t="0"/>
          <a:stretch/>
        </p:blipFill>
        <p:spPr>
          <a:xfrm>
            <a:off x="620486" y="903513"/>
            <a:ext cx="7815943" cy="39108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59" name="Google Shape;459;p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60" name="Google Shape;460;p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61" name="Google Shape;461;p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62" name="Google Shape;462;p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Langkah Hosting</a:t>
            </a:r>
            <a:endParaRPr b="0" i="0" sz="2800" u="none" cap="none" strike="noStrike">
              <a:solidFill>
                <a:srgbClr val="243A62"/>
              </a:solidFill>
              <a:latin typeface="Arial"/>
              <a:ea typeface="Arial"/>
              <a:cs typeface="Arial"/>
              <a:sym typeface="Arial"/>
            </a:endParaRPr>
          </a:p>
        </p:txBody>
      </p:sp>
      <p:pic>
        <p:nvPicPr>
          <p:cNvPr id="463" name="Google Shape;463;p7"/>
          <p:cNvPicPr preferRelativeResize="0"/>
          <p:nvPr/>
        </p:nvPicPr>
        <p:blipFill rotWithShape="1">
          <a:blip r:embed="rId6">
            <a:alphaModFix/>
          </a:blip>
          <a:srcRect b="0" l="0" r="0" t="0"/>
          <a:stretch/>
        </p:blipFill>
        <p:spPr>
          <a:xfrm>
            <a:off x="3341914" y="730552"/>
            <a:ext cx="5475514" cy="4209838"/>
          </a:xfrm>
          <a:prstGeom prst="rect">
            <a:avLst/>
          </a:prstGeom>
          <a:noFill/>
          <a:ln>
            <a:noFill/>
          </a:ln>
        </p:spPr>
      </p:pic>
      <p:sp>
        <p:nvSpPr>
          <p:cNvPr id="464" name="Google Shape;464;p7"/>
          <p:cNvSpPr/>
          <p:nvPr/>
        </p:nvSpPr>
        <p:spPr>
          <a:xfrm>
            <a:off x="331180" y="876953"/>
            <a:ext cx="2869220" cy="64629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Unggah file Web pada folder public_html.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4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70" name="Google Shape;470;p4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71" name="Google Shape;471;p4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72" name="Google Shape;472;p4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73" name="Google Shape;473;p4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Migrasi Database</a:t>
            </a:r>
            <a:endParaRPr b="0" i="0" sz="2800" u="none" cap="none" strike="noStrike">
              <a:solidFill>
                <a:srgbClr val="243A62"/>
              </a:solidFill>
              <a:latin typeface="Arial"/>
              <a:ea typeface="Arial"/>
              <a:cs typeface="Arial"/>
              <a:sym typeface="Arial"/>
            </a:endParaRPr>
          </a:p>
        </p:txBody>
      </p:sp>
      <p:sp>
        <p:nvSpPr>
          <p:cNvPr id="474" name="Google Shape;474;p49"/>
          <p:cNvSpPr/>
          <p:nvPr/>
        </p:nvSpPr>
        <p:spPr>
          <a:xfrm>
            <a:off x="331180" y="876953"/>
            <a:ext cx="8464028" cy="1938952"/>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Back up (</a:t>
            </a:r>
            <a:r>
              <a:rPr b="1" i="0" lang="en-US" sz="1800" u="none" cap="none" strike="noStrike">
                <a:solidFill>
                  <a:srgbClr val="17347D"/>
                </a:solidFill>
                <a:latin typeface="Arial"/>
                <a:ea typeface="Arial"/>
                <a:cs typeface="Arial"/>
                <a:sym typeface="Arial"/>
              </a:rPr>
              <a:t>export</a:t>
            </a:r>
            <a:r>
              <a:rPr b="0" i="0" lang="en-US" sz="1800" u="none" cap="none" strike="noStrike">
                <a:solidFill>
                  <a:srgbClr val="17347D"/>
                </a:solidFill>
                <a:latin typeface="Arial"/>
                <a:ea typeface="Arial"/>
                <a:cs typeface="Arial"/>
                <a:sym typeface="Arial"/>
              </a:rPr>
              <a:t>) database dari localhost anda menggunakan </a:t>
            </a:r>
            <a:r>
              <a:rPr b="1" i="0" lang="en-US" sz="1800" u="none" cap="none" strike="noStrike">
                <a:solidFill>
                  <a:srgbClr val="17347D"/>
                </a:solidFill>
                <a:latin typeface="Arial"/>
                <a:ea typeface="Arial"/>
                <a:cs typeface="Arial"/>
                <a:sym typeface="Arial"/>
              </a:rPr>
              <a:t>phpmyadmin</a:t>
            </a:r>
            <a:r>
              <a:rPr b="0" i="0" lang="en-US" sz="1800" u="none" cap="none" strike="noStrike">
                <a:solidFill>
                  <a:srgbClr val="17347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120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Saat melakukan back up hilangkan centang pada “</a:t>
            </a:r>
            <a:r>
              <a:rPr b="0" i="1" lang="en-US" sz="1800" u="none" cap="none" strike="noStrike">
                <a:solidFill>
                  <a:srgbClr val="17347D"/>
                </a:solidFill>
                <a:latin typeface="Arial"/>
                <a:ea typeface="Arial"/>
                <a:cs typeface="Arial"/>
                <a:sym typeface="Arial"/>
              </a:rPr>
              <a:t>Extended Insert</a:t>
            </a:r>
            <a:r>
              <a:rPr b="0" i="0" lang="en-US" sz="1800" u="none" cap="none" strike="noStrike">
                <a:solidFill>
                  <a:srgbClr val="17347D"/>
                </a:solidFill>
                <a:latin typeface="Arial"/>
                <a:ea typeface="Arial"/>
                <a:cs typeface="Arial"/>
                <a:sym typeface="Arial"/>
              </a:rPr>
              <a:t>” dan “</a:t>
            </a:r>
            <a:r>
              <a:rPr b="0" i="1" lang="en-US" sz="1800" u="none" cap="none" strike="noStrike">
                <a:solidFill>
                  <a:srgbClr val="17347D"/>
                </a:solidFill>
                <a:latin typeface="Arial"/>
                <a:ea typeface="Arial"/>
                <a:cs typeface="Arial"/>
                <a:sym typeface="Arial"/>
              </a:rPr>
              <a:t>Complete Inserts</a:t>
            </a:r>
            <a:r>
              <a:rPr b="0" i="0" lang="en-US" sz="1800" u="none" cap="none" strike="noStrike">
                <a:solidFill>
                  <a:srgbClr val="17347D"/>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Lalu </a:t>
            </a:r>
            <a:r>
              <a:rPr b="0" i="1" lang="en-US" sz="1800" u="none" cap="none" strike="noStrike">
                <a:solidFill>
                  <a:srgbClr val="17347D"/>
                </a:solidFill>
                <a:latin typeface="Arial"/>
                <a:ea typeface="Arial"/>
                <a:cs typeface="Arial"/>
                <a:sym typeface="Arial"/>
              </a:rPr>
              <a:t>import</a:t>
            </a:r>
            <a:r>
              <a:rPr b="0" i="0" lang="en-US" sz="1800" u="none" cap="none" strike="noStrike">
                <a:solidFill>
                  <a:srgbClr val="17347D"/>
                </a:solidFill>
                <a:latin typeface="Arial"/>
                <a:ea typeface="Arial"/>
                <a:cs typeface="Arial"/>
                <a:sym typeface="Arial"/>
              </a:rPr>
              <a:t> file “.</a:t>
            </a:r>
            <a:r>
              <a:rPr b="1" i="0" lang="en-US" sz="1800" u="none" cap="none" strike="noStrike">
                <a:solidFill>
                  <a:srgbClr val="17347D"/>
                </a:solidFill>
                <a:latin typeface="Arial"/>
                <a:ea typeface="Arial"/>
                <a:cs typeface="Arial"/>
                <a:sym typeface="Arial"/>
              </a:rPr>
              <a:t>sql</a:t>
            </a:r>
            <a:r>
              <a:rPr b="0" i="0" lang="en-US" sz="1800" u="none" cap="none" strike="noStrike">
                <a:solidFill>
                  <a:srgbClr val="17347D"/>
                </a:solidFill>
                <a:latin typeface="Arial"/>
                <a:ea typeface="Arial"/>
                <a:cs typeface="Arial"/>
                <a:sym typeface="Arial"/>
              </a:rPr>
              <a:t>” yang dihasilkan dari lgkah 2 kedalam </a:t>
            </a:r>
            <a:r>
              <a:rPr b="0" i="0" lang="en-US" sz="1800" u="none" cap="none" strike="noStrike">
                <a:solidFill>
                  <a:srgbClr val="17347D"/>
                </a:solidFill>
                <a:latin typeface="Courier New"/>
                <a:ea typeface="Courier New"/>
                <a:cs typeface="Courier New"/>
                <a:sym typeface="Courier New"/>
              </a:rPr>
              <a:t>000webhost.com</a:t>
            </a:r>
            <a:r>
              <a:rPr b="0" i="0" lang="en-US" sz="1800" u="none" cap="none" strike="noStrike">
                <a:solidFill>
                  <a:srgbClr val="17347D"/>
                </a:solidFill>
                <a:latin typeface="Arial"/>
                <a:ea typeface="Arial"/>
                <a:cs typeface="Arial"/>
                <a:sym typeface="Arial"/>
              </a:rPr>
              <a:t> melalui </a:t>
            </a:r>
            <a:r>
              <a:rPr b="1" i="0" lang="en-US" sz="1800" u="none" cap="none" strike="noStrike">
                <a:solidFill>
                  <a:srgbClr val="17347D"/>
                </a:solidFill>
                <a:latin typeface="Arial"/>
                <a:ea typeface="Arial"/>
                <a:cs typeface="Arial"/>
                <a:sym typeface="Arial"/>
              </a:rPr>
              <a:t>phpmyadmin / database manager</a:t>
            </a:r>
            <a:r>
              <a:rPr b="0" i="0" lang="en-US" sz="1800" u="none" cap="none" strike="noStrike">
                <a:solidFill>
                  <a:srgbClr val="17347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80" name="Google Shape;480;p5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81" name="Google Shape;481;p5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82" name="Google Shape;482;p5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83" name="Google Shape;483;p5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Migrasi Database</a:t>
            </a:r>
            <a:endParaRPr b="0" i="0" sz="2800" u="none" cap="none" strike="noStrike">
              <a:solidFill>
                <a:srgbClr val="243A62"/>
              </a:solidFill>
              <a:latin typeface="Arial"/>
              <a:ea typeface="Arial"/>
              <a:cs typeface="Arial"/>
              <a:sym typeface="Arial"/>
            </a:endParaRPr>
          </a:p>
        </p:txBody>
      </p:sp>
      <p:sp>
        <p:nvSpPr>
          <p:cNvPr id="484" name="Google Shape;484;p50"/>
          <p:cNvSpPr/>
          <p:nvPr/>
        </p:nvSpPr>
        <p:spPr>
          <a:xfrm>
            <a:off x="331180" y="876953"/>
            <a:ext cx="8464028" cy="64629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Untuk mengunggah database local anda ke </a:t>
            </a:r>
            <a:r>
              <a:rPr b="0" i="0" lang="en-US" sz="1800" u="none" cap="none" strike="noStrike">
                <a:solidFill>
                  <a:srgbClr val="17347D"/>
                </a:solidFill>
                <a:latin typeface="Courier New"/>
                <a:ea typeface="Courier New"/>
                <a:cs typeface="Courier New"/>
                <a:sym typeface="Courier New"/>
              </a:rPr>
              <a:t>000webhost</a:t>
            </a:r>
            <a:r>
              <a:rPr b="0" i="0" lang="en-US" sz="1800" u="none" cap="none" strike="noStrike">
                <a:solidFill>
                  <a:srgbClr val="17347D"/>
                </a:solidFill>
                <a:latin typeface="Arial"/>
                <a:ea typeface="Arial"/>
                <a:cs typeface="Arial"/>
                <a:sym typeface="Arial"/>
              </a:rPr>
              <a:t>, silahkan gunakan fitur Database  Manager.</a:t>
            </a:r>
            <a:endParaRPr b="0" i="0" sz="1400" u="none" cap="none" strike="noStrike">
              <a:solidFill>
                <a:srgbClr val="000000"/>
              </a:solidFill>
              <a:latin typeface="Arial"/>
              <a:ea typeface="Arial"/>
              <a:cs typeface="Arial"/>
              <a:sym typeface="Arial"/>
            </a:endParaRPr>
          </a:p>
        </p:txBody>
      </p:sp>
      <p:pic>
        <p:nvPicPr>
          <p:cNvPr id="485" name="Google Shape;485;p50"/>
          <p:cNvPicPr preferRelativeResize="0"/>
          <p:nvPr/>
        </p:nvPicPr>
        <p:blipFill rotWithShape="1">
          <a:blip r:embed="rId6">
            <a:alphaModFix/>
          </a:blip>
          <a:srcRect b="0" l="0" r="0" t="0"/>
          <a:stretch/>
        </p:blipFill>
        <p:spPr>
          <a:xfrm>
            <a:off x="651904" y="1534885"/>
            <a:ext cx="7936925" cy="34344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91" name="Google Shape;491;p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92" name="Google Shape;492;p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93" name="Google Shape;493;p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94" name="Google Shape;494;p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Migrasi Database</a:t>
            </a:r>
            <a:endParaRPr b="0" i="0" sz="2800" u="none" cap="none" strike="noStrike">
              <a:solidFill>
                <a:srgbClr val="243A62"/>
              </a:solidFill>
              <a:latin typeface="Arial"/>
              <a:ea typeface="Arial"/>
              <a:cs typeface="Arial"/>
              <a:sym typeface="Arial"/>
            </a:endParaRPr>
          </a:p>
        </p:txBody>
      </p:sp>
      <p:pic>
        <p:nvPicPr>
          <p:cNvPr id="495" name="Google Shape;495;p8"/>
          <p:cNvPicPr preferRelativeResize="0"/>
          <p:nvPr/>
        </p:nvPicPr>
        <p:blipFill rotWithShape="1">
          <a:blip r:embed="rId6">
            <a:alphaModFix/>
          </a:blip>
          <a:srcRect b="0" l="0" r="0" t="0"/>
          <a:stretch/>
        </p:blipFill>
        <p:spPr>
          <a:xfrm>
            <a:off x="601591" y="838200"/>
            <a:ext cx="7377638" cy="37186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0" name="Google Shape;120;p2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1" name="Google Shape;121;p2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22" name="Google Shape;122;p2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23" name="Google Shape;123;p2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Fungsi Nama Domain</a:t>
            </a:r>
            <a:endParaRPr b="0" i="0" sz="2800" u="none" cap="none" strike="noStrike">
              <a:solidFill>
                <a:srgbClr val="243A62"/>
              </a:solidFill>
              <a:latin typeface="Arial"/>
              <a:ea typeface="Arial"/>
              <a:cs typeface="Arial"/>
              <a:sym typeface="Arial"/>
            </a:endParaRPr>
          </a:p>
        </p:txBody>
      </p:sp>
      <p:sp>
        <p:nvSpPr>
          <p:cNvPr id="124" name="Google Shape;124;p22"/>
          <p:cNvSpPr/>
          <p:nvPr/>
        </p:nvSpPr>
        <p:spPr>
          <a:xfrm>
            <a:off x="331180" y="876953"/>
            <a:ext cx="8464028" cy="92328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Nama domain berfungsi untuk mempermudah pengguna di internet pada saat melakukan akses ke server, sebagai pengganti IP address dari server situs web yang dituju.</a:t>
            </a:r>
            <a:endParaRPr b="0" i="0" sz="1200" u="none" cap="none" strike="noStrike">
              <a:solidFill>
                <a:srgbClr val="17347D"/>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5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01" name="Google Shape;501;p5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02" name="Google Shape;502;p5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03" name="Google Shape;503;p5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04" name="Google Shape;504;p5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Migrasi Database</a:t>
            </a:r>
            <a:endParaRPr b="0" i="0" sz="2800" u="none" cap="none" strike="noStrike">
              <a:solidFill>
                <a:srgbClr val="243A62"/>
              </a:solidFill>
              <a:latin typeface="Arial"/>
              <a:ea typeface="Arial"/>
              <a:cs typeface="Arial"/>
              <a:sym typeface="Arial"/>
            </a:endParaRPr>
          </a:p>
        </p:txBody>
      </p:sp>
      <p:pic>
        <p:nvPicPr>
          <p:cNvPr id="505" name="Google Shape;505;p52"/>
          <p:cNvPicPr preferRelativeResize="0"/>
          <p:nvPr/>
        </p:nvPicPr>
        <p:blipFill rotWithShape="1">
          <a:blip r:embed="rId6">
            <a:alphaModFix/>
          </a:blip>
          <a:srcRect b="0" l="0" r="0" t="0"/>
          <a:stretch/>
        </p:blipFill>
        <p:spPr>
          <a:xfrm>
            <a:off x="941532" y="413657"/>
            <a:ext cx="7479350" cy="37918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11" name="Google Shape;511;p5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12" name="Google Shape;512;p5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13" name="Google Shape;513;p5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14" name="Google Shape;514;p51"/>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Referensi:</a:t>
            </a:r>
            <a:endParaRPr b="0" i="0" sz="2400" u="none" cap="none" strike="noStrike">
              <a:solidFill>
                <a:srgbClr val="243A62"/>
              </a:solidFill>
              <a:latin typeface="Arial"/>
              <a:ea typeface="Arial"/>
              <a:cs typeface="Arial"/>
              <a:sym typeface="Arial"/>
            </a:endParaRPr>
          </a:p>
        </p:txBody>
      </p:sp>
      <p:sp>
        <p:nvSpPr>
          <p:cNvPr id="515" name="Google Shape;515;p51"/>
          <p:cNvSpPr/>
          <p:nvPr/>
        </p:nvSpPr>
        <p:spPr>
          <a:xfrm>
            <a:off x="331180" y="876953"/>
            <a:ext cx="8464028" cy="4524275"/>
          </a:xfrm>
          <a:prstGeom prst="rect">
            <a:avLst/>
          </a:prstGeom>
          <a:noFill/>
          <a:ln>
            <a:noFill/>
          </a:ln>
        </p:spPr>
        <p:txBody>
          <a:bodyPr anchorCtr="0" anchor="t" bIns="45700" lIns="91425" spcFirstLastPara="1" rIns="91425" wrap="square" tIns="45700">
            <a:spAutoFit/>
          </a:bodyPr>
          <a:lstStyle/>
          <a:p>
            <a:pPr indent="-514350" lvl="0" marL="514350" marR="0" rtl="0" algn="l">
              <a:lnSpc>
                <a:spcPct val="100000"/>
              </a:lnSpc>
              <a:spcBef>
                <a:spcPts val="0"/>
              </a:spcBef>
              <a:spcAft>
                <a:spcPts val="0"/>
              </a:spcAft>
              <a:buClr>
                <a:srgbClr val="17347D"/>
              </a:buClr>
              <a:buSzPts val="1800"/>
              <a:buFont typeface="Arial"/>
              <a:buAutoNum type="arabicPeriod"/>
            </a:pPr>
            <a:r>
              <a:rPr b="0" i="0" lang="en-US" sz="1800" u="none" cap="none" strike="noStrike">
                <a:solidFill>
                  <a:srgbClr val="17347D"/>
                </a:solidFill>
                <a:latin typeface="Arial"/>
                <a:ea typeface="Arial"/>
                <a:cs typeface="Arial"/>
                <a:sym typeface="Arial"/>
              </a:rPr>
              <a:t>Anonymous.(n.d.).  </a:t>
            </a:r>
            <a:r>
              <a:rPr b="0" i="1" lang="en-US" sz="1800" u="none" cap="none" strike="noStrike">
                <a:solidFill>
                  <a:srgbClr val="17347D"/>
                </a:solidFill>
                <a:latin typeface="Arial"/>
                <a:ea typeface="Arial"/>
                <a:cs typeface="Arial"/>
                <a:sym typeface="Arial"/>
              </a:rPr>
              <a:t>Apache HTTP Server Documentation Version 2.2</a:t>
            </a:r>
            <a:r>
              <a:rPr b="0" i="0" lang="en-US" sz="1800" u="none" cap="none" strike="noStrike">
                <a:solidFill>
                  <a:srgbClr val="17347D"/>
                </a:solidFill>
                <a:latin typeface="Arial"/>
                <a:ea typeface="Arial"/>
                <a:cs typeface="Arial"/>
                <a:sym typeface="Arial"/>
              </a:rPr>
              <a:t>. Retrieved from </a:t>
            </a:r>
            <a:r>
              <a:rPr b="0" i="0" lang="en-US" sz="1800" u="sng" cap="none" strike="noStrike">
                <a:solidFill>
                  <a:srgbClr val="17347D"/>
                </a:solidFill>
                <a:latin typeface="Arial"/>
                <a:ea typeface="Arial"/>
                <a:cs typeface="Arial"/>
                <a:sym typeface="Arial"/>
                <a:hlinkClick r:id="rId6">
                  <a:extLst>
                    <a:ext uri="{A12FA001-AC4F-418D-AE19-62706E023703}">
                      <ahyp:hlinkClr val="tx"/>
                    </a:ext>
                  </a:extLst>
                </a:hlinkClick>
              </a:rPr>
              <a:t>http://httpd.apache.org/docs/2.2/</a:t>
            </a:r>
            <a:r>
              <a:rPr b="0" i="0" lang="en-US" sz="1800" u="none" cap="none" strike="noStrike">
                <a:solidFill>
                  <a:srgbClr val="17347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17347D"/>
              </a:buClr>
              <a:buSzPts val="1800"/>
              <a:buFont typeface="Arial"/>
              <a:buAutoNum type="arabicPeriod"/>
            </a:pPr>
            <a:r>
              <a:rPr b="0" i="0" lang="en-US" sz="1800" u="none" cap="none" strike="noStrike">
                <a:solidFill>
                  <a:srgbClr val="17347D"/>
                </a:solidFill>
                <a:latin typeface="Arial"/>
                <a:ea typeface="Arial"/>
                <a:cs typeface="Arial"/>
                <a:sym typeface="Arial"/>
              </a:rPr>
              <a:t>Achour, M., Betz, F. (n.d.), </a:t>
            </a:r>
            <a:r>
              <a:rPr b="0" i="1" lang="en-US" sz="1800" u="none" cap="none" strike="noStrike">
                <a:solidFill>
                  <a:srgbClr val="17347D"/>
                </a:solidFill>
                <a:latin typeface="Arial"/>
                <a:ea typeface="Arial"/>
                <a:cs typeface="Arial"/>
                <a:sym typeface="Arial"/>
              </a:rPr>
              <a:t>PHP Manual</a:t>
            </a:r>
            <a:r>
              <a:rPr b="0" i="0" lang="en-US" sz="1800" u="none" cap="none" strike="noStrike">
                <a:solidFill>
                  <a:srgbClr val="17347D"/>
                </a:solidFill>
                <a:latin typeface="Arial"/>
                <a:ea typeface="Arial"/>
                <a:cs typeface="Arial"/>
                <a:sym typeface="Arial"/>
              </a:rPr>
              <a:t>. Retrieved from </a:t>
            </a:r>
            <a:r>
              <a:rPr b="0" i="0" lang="en-US" sz="1800" u="sng" cap="none" strike="noStrike">
                <a:solidFill>
                  <a:srgbClr val="17347D"/>
                </a:solidFill>
                <a:latin typeface="Arial"/>
                <a:ea typeface="Arial"/>
                <a:cs typeface="Arial"/>
                <a:sym typeface="Arial"/>
                <a:hlinkClick r:id="rId7">
                  <a:extLst>
                    <a:ext uri="{A12FA001-AC4F-418D-AE19-62706E023703}">
                      <ahyp:hlinkClr val="tx"/>
                    </a:ext>
                  </a:extLst>
                </a:hlinkClick>
              </a:rPr>
              <a:t>http://www.php.net/download-docs.php</a:t>
            </a:r>
            <a:r>
              <a:rPr b="0" i="0" lang="en-US" sz="1800" u="none" cap="none" strike="noStrike">
                <a:solidFill>
                  <a:srgbClr val="17347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17347D"/>
              </a:buClr>
              <a:buSzPts val="1800"/>
              <a:buFont typeface="Arial"/>
              <a:buAutoNum type="arabicPeriod"/>
            </a:pPr>
            <a:r>
              <a:rPr b="0" i="0" lang="en-US" sz="1800" u="none" cap="none" strike="noStrike">
                <a:solidFill>
                  <a:srgbClr val="17347D"/>
                </a:solidFill>
                <a:latin typeface="Arial"/>
                <a:ea typeface="Arial"/>
                <a:cs typeface="Arial"/>
                <a:sym typeface="Arial"/>
              </a:rPr>
              <a:t>Anonymous. (n.d.). </a:t>
            </a:r>
            <a:r>
              <a:rPr b="0" i="1" lang="en-US" sz="1800" u="none" cap="none" strike="noStrike">
                <a:solidFill>
                  <a:srgbClr val="17347D"/>
                </a:solidFill>
                <a:latin typeface="Arial"/>
                <a:ea typeface="Arial"/>
                <a:cs typeface="Arial"/>
                <a:sym typeface="Arial"/>
              </a:rPr>
              <a:t>MySQL Reference Manual</a:t>
            </a:r>
            <a:r>
              <a:rPr b="0" i="0" lang="en-US" sz="1800" u="none" cap="none" strike="noStrike">
                <a:solidFill>
                  <a:srgbClr val="17347D"/>
                </a:solidFill>
                <a:latin typeface="Arial"/>
                <a:ea typeface="Arial"/>
                <a:cs typeface="Arial"/>
                <a:sym typeface="Arial"/>
              </a:rPr>
              <a:t>. Retrieved from </a:t>
            </a:r>
            <a:r>
              <a:rPr b="0" i="0" lang="en-US" sz="1800" u="sng" cap="none" strike="noStrike">
                <a:solidFill>
                  <a:srgbClr val="17347D"/>
                </a:solidFill>
                <a:latin typeface="Arial"/>
                <a:ea typeface="Arial"/>
                <a:cs typeface="Arial"/>
                <a:sym typeface="Arial"/>
                <a:hlinkClick r:id="rId8">
                  <a:extLst>
                    <a:ext uri="{A12FA001-AC4F-418D-AE19-62706E023703}">
                      <ahyp:hlinkClr val="tx"/>
                    </a:ext>
                  </a:extLst>
                </a:hlinkClick>
              </a:rPr>
              <a:t>http://downloads.mysql.com/docs/</a:t>
            </a:r>
            <a:r>
              <a:rPr b="0" i="0" lang="en-US" sz="1800" u="none" cap="none" strike="noStrike">
                <a:solidFill>
                  <a:srgbClr val="17347D"/>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17347D"/>
              </a:buClr>
              <a:buSzPts val="1800"/>
              <a:buFont typeface="Arial"/>
              <a:buAutoNum type="arabicPeriod"/>
            </a:pPr>
            <a:r>
              <a:rPr b="0" i="0" lang="en-US" sz="1800" u="none" cap="none" strike="noStrike">
                <a:solidFill>
                  <a:srgbClr val="17347D"/>
                </a:solidFill>
                <a:latin typeface="Arial"/>
                <a:ea typeface="Arial"/>
                <a:cs typeface="Arial"/>
                <a:sym typeface="Arial"/>
              </a:rPr>
              <a:t>Naramore, E., Gerner, J., Le Scouarnec, Y., Stolz, J., Glass, M. K. (2005). </a:t>
            </a:r>
            <a:r>
              <a:rPr b="0" i="1" lang="en-US" sz="1800" u="none" cap="none" strike="noStrike">
                <a:solidFill>
                  <a:srgbClr val="17347D"/>
                </a:solidFill>
                <a:latin typeface="Arial"/>
                <a:ea typeface="Arial"/>
                <a:cs typeface="Arial"/>
                <a:sym typeface="Arial"/>
              </a:rPr>
              <a:t>Beginning PHP5, Apache, and MySQL® Web Development</a:t>
            </a:r>
            <a:r>
              <a:rPr b="0" i="0" lang="en-US" sz="1800" u="none" cap="none" strike="noStrike">
                <a:solidFill>
                  <a:srgbClr val="17347D"/>
                </a:solidFill>
                <a:latin typeface="Arial"/>
                <a:ea typeface="Arial"/>
                <a:cs typeface="Arial"/>
                <a:sym typeface="Arial"/>
              </a:rPr>
              <a:t>. Indianapolis, IN:  Wiley Publishing, Inc.</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17347D"/>
              </a:buClr>
              <a:buSzPts val="1800"/>
              <a:buFont typeface="Arial"/>
              <a:buAutoNum type="arabicPeriod"/>
            </a:pPr>
            <a:r>
              <a:rPr b="0" i="0" lang="en-US" sz="1800" u="none" cap="none" strike="noStrike">
                <a:solidFill>
                  <a:srgbClr val="17347D"/>
                </a:solidFill>
                <a:latin typeface="Arial"/>
                <a:ea typeface="Arial"/>
                <a:cs typeface="Arial"/>
                <a:sym typeface="Arial"/>
              </a:rPr>
              <a:t>PHP 5 Tutorial, diakses dari laman </a:t>
            </a:r>
            <a:r>
              <a:rPr b="0" i="0" lang="en-US" sz="1800" u="sng" cap="none" strike="noStrike">
                <a:solidFill>
                  <a:srgbClr val="17347D"/>
                </a:solidFill>
                <a:latin typeface="Arial"/>
                <a:ea typeface="Arial"/>
                <a:cs typeface="Arial"/>
                <a:sym typeface="Arial"/>
                <a:hlinkClick r:id="rId9">
                  <a:extLst>
                    <a:ext uri="{A12FA001-AC4F-418D-AE19-62706E023703}">
                      <ahyp:hlinkClr val="tx"/>
                    </a:ext>
                  </a:extLst>
                </a:hlinkClick>
              </a:rPr>
              <a:t>https://www.w3schools.com/php/</a:t>
            </a:r>
            <a:r>
              <a:rPr b="0" i="0" lang="en-US" sz="1800" u="none" cap="none" strike="noStrike">
                <a:solidFill>
                  <a:srgbClr val="17347D"/>
                </a:solidFill>
                <a:latin typeface="Arial"/>
                <a:ea typeface="Arial"/>
                <a:cs typeface="Arial"/>
                <a:sym typeface="Arial"/>
              </a:rPr>
              <a:t>, pada 26 April 2019</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17347D"/>
              </a:buClr>
              <a:buSzPts val="1800"/>
              <a:buFont typeface="Arial"/>
              <a:buAutoNum type="arabicPeriod"/>
            </a:pPr>
            <a:r>
              <a:rPr b="0" i="0" lang="en-US" sz="1800" u="none" cap="none" strike="noStrike">
                <a:solidFill>
                  <a:srgbClr val="17347D"/>
                </a:solidFill>
                <a:latin typeface="Arial"/>
                <a:ea typeface="Arial"/>
                <a:cs typeface="Arial"/>
                <a:sym typeface="Arial"/>
              </a:rPr>
              <a:t>Tizag PHP, diakses dari laman </a:t>
            </a:r>
            <a:r>
              <a:rPr b="0" i="0" lang="en-US" sz="1800" u="sng" cap="none" strike="noStrike">
                <a:solidFill>
                  <a:srgbClr val="17347D"/>
                </a:solidFill>
                <a:latin typeface="Arial"/>
                <a:ea typeface="Arial"/>
                <a:cs typeface="Arial"/>
                <a:sym typeface="Arial"/>
                <a:hlinkClick r:id="rId10">
                  <a:extLst>
                    <a:ext uri="{A12FA001-AC4F-418D-AE19-62706E023703}">
                      <ahyp:hlinkClr val="tx"/>
                    </a:ext>
                  </a:extLst>
                </a:hlinkClick>
              </a:rPr>
              <a:t>http://www.tizag.com/phpT/comment.php</a:t>
            </a:r>
            <a:r>
              <a:rPr b="0" i="0" lang="en-US" sz="1800" u="none" cap="none" strike="noStrike">
                <a:solidFill>
                  <a:srgbClr val="17347D"/>
                </a:solidFill>
                <a:latin typeface="Arial"/>
                <a:ea typeface="Arial"/>
                <a:cs typeface="Arial"/>
                <a:sym typeface="Arial"/>
              </a:rPr>
              <a:t>, pada 27 April 2019</a:t>
            </a:r>
            <a:endParaRPr b="0" i="0" sz="1400" u="none" cap="none" strike="noStrike">
              <a:solidFill>
                <a:srgbClr val="000000"/>
              </a:solidFill>
              <a:latin typeface="Arial"/>
              <a:ea typeface="Arial"/>
              <a:cs typeface="Arial"/>
              <a:sym typeface="Arial"/>
            </a:endParaRPr>
          </a:p>
          <a:p>
            <a:pPr indent="-400050" lvl="0" marL="5143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347D"/>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347D"/>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347D"/>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pSp>
        <p:nvGrpSpPr>
          <p:cNvPr id="520" name="Google Shape;520;g96a65220a7_0_85"/>
          <p:cNvGrpSpPr/>
          <p:nvPr/>
        </p:nvGrpSpPr>
        <p:grpSpPr>
          <a:xfrm>
            <a:off x="3094159" y="1213693"/>
            <a:ext cx="6049849" cy="2173893"/>
            <a:chOff x="-1526118" y="1468582"/>
            <a:chExt cx="13653462" cy="4906100"/>
          </a:xfrm>
        </p:grpSpPr>
        <p:pic>
          <p:nvPicPr>
            <p:cNvPr id="521" name="Google Shape;521;g96a65220a7_0_85"/>
            <p:cNvPicPr preferRelativeResize="0"/>
            <p:nvPr/>
          </p:nvPicPr>
          <p:blipFill rotWithShape="1">
            <a:blip r:embed="rId3">
              <a:alphaModFix/>
            </a:blip>
            <a:srcRect b="9917" l="20689" r="20683" t="11366"/>
            <a:stretch/>
          </p:blipFill>
          <p:spPr>
            <a:xfrm>
              <a:off x="5833591" y="2022764"/>
              <a:ext cx="2133784" cy="2864863"/>
            </a:xfrm>
            <a:prstGeom prst="rect">
              <a:avLst/>
            </a:prstGeom>
            <a:noFill/>
            <a:ln>
              <a:noFill/>
            </a:ln>
          </p:spPr>
        </p:pic>
        <p:pic>
          <p:nvPicPr>
            <p:cNvPr id="522" name="Google Shape;522;g96a65220a7_0_85"/>
            <p:cNvPicPr preferRelativeResize="0"/>
            <p:nvPr/>
          </p:nvPicPr>
          <p:blipFill rotWithShape="1">
            <a:blip r:embed="rId4">
              <a:alphaModFix/>
            </a:blip>
            <a:srcRect b="38298" l="6571" r="6501" t="38017"/>
            <a:stretch/>
          </p:blipFill>
          <p:spPr>
            <a:xfrm>
              <a:off x="1941532" y="4887627"/>
              <a:ext cx="5458691" cy="1487055"/>
            </a:xfrm>
            <a:prstGeom prst="rect">
              <a:avLst/>
            </a:prstGeom>
            <a:noFill/>
            <a:ln>
              <a:noFill/>
            </a:ln>
          </p:spPr>
        </p:pic>
        <p:pic>
          <p:nvPicPr>
            <p:cNvPr id="523" name="Google Shape;523;g96a65220a7_0_85"/>
            <p:cNvPicPr preferRelativeResize="0"/>
            <p:nvPr/>
          </p:nvPicPr>
          <p:blipFill rotWithShape="1">
            <a:blip r:embed="rId5">
              <a:alphaModFix/>
            </a:blip>
            <a:srcRect b="16415" l="11820" r="12786" t="14813"/>
            <a:stretch/>
          </p:blipFill>
          <p:spPr>
            <a:xfrm>
              <a:off x="2508685" y="1678709"/>
              <a:ext cx="3125498" cy="2851009"/>
            </a:xfrm>
            <a:prstGeom prst="rect">
              <a:avLst/>
            </a:prstGeom>
            <a:noFill/>
            <a:ln>
              <a:noFill/>
            </a:ln>
          </p:spPr>
        </p:pic>
        <p:pic>
          <p:nvPicPr>
            <p:cNvPr id="524" name="Google Shape;524;g96a65220a7_0_85"/>
            <p:cNvPicPr preferRelativeResize="0"/>
            <p:nvPr/>
          </p:nvPicPr>
          <p:blipFill rotWithShape="1">
            <a:blip r:embed="rId6">
              <a:alphaModFix/>
            </a:blip>
            <a:srcRect b="16073" l="13267" r="9457" t="16079"/>
            <a:stretch/>
          </p:blipFill>
          <p:spPr>
            <a:xfrm>
              <a:off x="-1526118" y="1468582"/>
              <a:ext cx="4145638" cy="3639627"/>
            </a:xfrm>
            <a:prstGeom prst="rect">
              <a:avLst/>
            </a:prstGeom>
            <a:noFill/>
            <a:ln>
              <a:noFill/>
            </a:ln>
          </p:spPr>
        </p:pic>
        <p:pic>
          <p:nvPicPr>
            <p:cNvPr id="525" name="Google Shape;525;g96a65220a7_0_85"/>
            <p:cNvPicPr preferRelativeResize="0"/>
            <p:nvPr/>
          </p:nvPicPr>
          <p:blipFill rotWithShape="1">
            <a:blip r:embed="rId7">
              <a:alphaModFix/>
            </a:blip>
            <a:srcRect b="12511" l="7654" r="7469" t="13458"/>
            <a:stretch/>
          </p:blipFill>
          <p:spPr>
            <a:xfrm>
              <a:off x="7573817" y="1844169"/>
              <a:ext cx="4553527" cy="3971636"/>
            </a:xfrm>
            <a:prstGeom prst="rect">
              <a:avLst/>
            </a:prstGeom>
            <a:noFill/>
            <a:ln>
              <a:noFill/>
            </a:ln>
          </p:spPr>
        </p:pic>
      </p:grpSp>
      <p:pic>
        <p:nvPicPr>
          <p:cNvPr id="526" name="Google Shape;526;g96a65220a7_0_85"/>
          <p:cNvPicPr preferRelativeResize="0"/>
          <p:nvPr/>
        </p:nvPicPr>
        <p:blipFill rotWithShape="1">
          <a:blip r:embed="rId8">
            <a:alphaModFix/>
          </a:blip>
          <a:srcRect b="82221" l="0" r="72915" t="0"/>
          <a:stretch/>
        </p:blipFill>
        <p:spPr>
          <a:xfrm>
            <a:off x="7931775" y="4038600"/>
            <a:ext cx="1212225" cy="596789"/>
          </a:xfrm>
          <a:prstGeom prst="rect">
            <a:avLst/>
          </a:prstGeom>
          <a:noFill/>
          <a:ln>
            <a:noFill/>
          </a:ln>
        </p:spPr>
      </p:pic>
      <p:pic>
        <p:nvPicPr>
          <p:cNvPr id="527" name="Google Shape;527;g96a65220a7_0_85"/>
          <p:cNvPicPr preferRelativeResize="0"/>
          <p:nvPr/>
        </p:nvPicPr>
        <p:blipFill rotWithShape="1">
          <a:blip r:embed="rId8">
            <a:alphaModFix/>
          </a:blip>
          <a:srcRect b="82221" l="-630" r="629" t="0"/>
          <a:stretch/>
        </p:blipFill>
        <p:spPr>
          <a:xfrm>
            <a:off x="-85725" y="0"/>
            <a:ext cx="9229725" cy="1219200"/>
          </a:xfrm>
          <a:prstGeom prst="rect">
            <a:avLst/>
          </a:prstGeom>
          <a:noFill/>
          <a:ln>
            <a:noFill/>
          </a:ln>
        </p:spPr>
      </p:pic>
      <p:sp>
        <p:nvSpPr>
          <p:cNvPr id="528" name="Google Shape;528;g96a65220a7_0_85"/>
          <p:cNvSpPr txBox="1"/>
          <p:nvPr/>
        </p:nvSpPr>
        <p:spPr>
          <a:xfrm>
            <a:off x="1171575" y="1959224"/>
            <a:ext cx="6677100" cy="8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1C4587"/>
                </a:solidFill>
                <a:latin typeface="Arial"/>
                <a:ea typeface="Arial"/>
                <a:cs typeface="Arial"/>
                <a:sym typeface="Arial"/>
              </a:rPr>
              <a:t>TERIMA KASIH</a:t>
            </a:r>
            <a:endParaRPr b="1" i="0" sz="4800" u="none" cap="none" strike="noStrike">
              <a:solidFill>
                <a:srgbClr val="1C4587"/>
              </a:solidFill>
              <a:latin typeface="Arial"/>
              <a:ea typeface="Arial"/>
              <a:cs typeface="Arial"/>
              <a:sym typeface="Arial"/>
            </a:endParaRPr>
          </a:p>
        </p:txBody>
      </p:sp>
      <p:grpSp>
        <p:nvGrpSpPr>
          <p:cNvPr id="529" name="Google Shape;529;g96a65220a7_0_85"/>
          <p:cNvGrpSpPr/>
          <p:nvPr/>
        </p:nvGrpSpPr>
        <p:grpSpPr>
          <a:xfrm>
            <a:off x="0" y="4038598"/>
            <a:ext cx="9144000" cy="1219200"/>
            <a:chOff x="0" y="4038598"/>
            <a:chExt cx="9144000" cy="1219200"/>
          </a:xfrm>
        </p:grpSpPr>
        <p:pic>
          <p:nvPicPr>
            <p:cNvPr id="530" name="Google Shape;530;g96a65220a7_0_85"/>
            <p:cNvPicPr preferRelativeResize="0"/>
            <p:nvPr/>
          </p:nvPicPr>
          <p:blipFill rotWithShape="1">
            <a:blip r:embed="rId8">
              <a:alphaModFix/>
            </a:blip>
            <a:srcRect b="0" l="0" r="0" t="82221"/>
            <a:stretch/>
          </p:blipFill>
          <p:spPr>
            <a:xfrm>
              <a:off x="0" y="4038598"/>
              <a:ext cx="9144000" cy="1219200"/>
            </a:xfrm>
            <a:prstGeom prst="rect">
              <a:avLst/>
            </a:prstGeom>
            <a:noFill/>
            <a:ln>
              <a:noFill/>
            </a:ln>
          </p:spPr>
        </p:pic>
        <p:pic>
          <p:nvPicPr>
            <p:cNvPr id="531" name="Google Shape;531;g96a65220a7_0_85"/>
            <p:cNvPicPr preferRelativeResize="0"/>
            <p:nvPr/>
          </p:nvPicPr>
          <p:blipFill rotWithShape="1">
            <a:blip r:embed="rId8">
              <a:alphaModFix/>
            </a:blip>
            <a:srcRect b="84735" l="73536" r="-2" t="11767"/>
            <a:stretch/>
          </p:blipFill>
          <p:spPr>
            <a:xfrm>
              <a:off x="8690517" y="4826682"/>
              <a:ext cx="349406" cy="316819"/>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0" name="Google Shape;130;p2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1" name="Google Shape;131;p2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32" name="Google Shape;132;p2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33" name="Google Shape;133;p2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Domain di Indonesia</a:t>
            </a:r>
            <a:endParaRPr b="0" i="0" sz="2800" u="none" cap="none" strike="noStrike">
              <a:solidFill>
                <a:srgbClr val="243A62"/>
              </a:solidFill>
              <a:latin typeface="Arial"/>
              <a:ea typeface="Arial"/>
              <a:cs typeface="Arial"/>
              <a:sym typeface="Arial"/>
            </a:endParaRPr>
          </a:p>
        </p:txBody>
      </p:sp>
      <p:sp>
        <p:nvSpPr>
          <p:cNvPr id="134" name="Google Shape;134;p23"/>
          <p:cNvSpPr/>
          <p:nvPr/>
        </p:nvSpPr>
        <p:spPr>
          <a:xfrm>
            <a:off x="331180" y="876953"/>
            <a:ext cx="8464028" cy="383177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Indonesia memiliki nama domain tersendiri yang dikelola langsung oleh PANDI (Pengelola Nama Domain Internet Indonesia). Domain-domain indonesia meliputi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6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.ac.id,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6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.web.id,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6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.co.id,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6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.net.id,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6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.go.id,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6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.sch.id,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600"/>
              </a:spcBef>
              <a:spcAft>
                <a:spcPts val="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mil.id, dan </a:t>
            </a:r>
            <a:endParaRPr b="0" i="0" sz="1400" u="none" cap="none" strike="noStrike">
              <a:solidFill>
                <a:srgbClr val="000000"/>
              </a:solidFill>
              <a:latin typeface="Arial"/>
              <a:ea typeface="Arial"/>
              <a:cs typeface="Arial"/>
              <a:sym typeface="Arial"/>
            </a:endParaRPr>
          </a:p>
          <a:p>
            <a:pPr indent="-457200" lvl="1" marL="914400" marR="0" rtl="0" algn="just">
              <a:lnSpc>
                <a:spcPct val="100000"/>
              </a:lnSpc>
              <a:spcBef>
                <a:spcPts val="600"/>
              </a:spcBef>
              <a:spcAft>
                <a:spcPts val="600"/>
              </a:spcAft>
              <a:buClr>
                <a:srgbClr val="17347D"/>
              </a:buClr>
              <a:buSzPts val="1800"/>
              <a:buFont typeface="Arial"/>
              <a:buChar char="•"/>
            </a:pPr>
            <a:r>
              <a:rPr b="0" i="0" lang="en-US" sz="1800" u="none" cap="none" strike="noStrike">
                <a:solidFill>
                  <a:srgbClr val="17347D"/>
                </a:solidFill>
                <a:latin typeface="Arial"/>
                <a:ea typeface="Arial"/>
                <a:cs typeface="Arial"/>
                <a:sym typeface="Arial"/>
              </a:rPr>
              <a:t>.or.</a:t>
            </a:r>
            <a:endParaRPr b="0" i="0" sz="1200" u="none" cap="none" strike="noStrike">
              <a:solidFill>
                <a:srgbClr val="17347D"/>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0" name="Google Shape;140;p2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1" name="Google Shape;141;p2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42" name="Google Shape;142;p2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43" name="Google Shape;143;p2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Cara Kerja Web dengan PHP</a:t>
            </a:r>
            <a:endParaRPr b="0" i="0" sz="2800" u="none" cap="none" strike="noStrike">
              <a:solidFill>
                <a:srgbClr val="243A62"/>
              </a:solidFill>
              <a:latin typeface="Arial"/>
              <a:ea typeface="Arial"/>
              <a:cs typeface="Arial"/>
              <a:sym typeface="Arial"/>
            </a:endParaRPr>
          </a:p>
        </p:txBody>
      </p:sp>
      <p:pic>
        <p:nvPicPr>
          <p:cNvPr id="144" name="Google Shape;144;p24"/>
          <p:cNvPicPr preferRelativeResize="0"/>
          <p:nvPr/>
        </p:nvPicPr>
        <p:blipFill rotWithShape="1">
          <a:blip r:embed="rId6">
            <a:alphaModFix/>
          </a:blip>
          <a:srcRect b="0" l="0" r="0" t="0"/>
          <a:stretch/>
        </p:blipFill>
        <p:spPr>
          <a:xfrm>
            <a:off x="1319983" y="770562"/>
            <a:ext cx="6401618" cy="4214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0" name="Google Shape;150;p2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1" name="Google Shape;151;p2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52" name="Google Shape;152;p2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53" name="Google Shape;153;p2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Cara Kerja Web dengan PHP</a:t>
            </a:r>
            <a:endParaRPr b="0" i="0" sz="2800" u="none" cap="none" strike="noStrike">
              <a:solidFill>
                <a:srgbClr val="243A62"/>
              </a:solidFill>
              <a:latin typeface="Arial"/>
              <a:ea typeface="Arial"/>
              <a:cs typeface="Arial"/>
              <a:sym typeface="Arial"/>
            </a:endParaRPr>
          </a:p>
        </p:txBody>
      </p:sp>
      <p:pic>
        <p:nvPicPr>
          <p:cNvPr id="154" name="Google Shape;154;p25"/>
          <p:cNvPicPr preferRelativeResize="0"/>
          <p:nvPr/>
        </p:nvPicPr>
        <p:blipFill rotWithShape="1">
          <a:blip r:embed="rId6">
            <a:alphaModFix/>
          </a:blip>
          <a:srcRect b="0" l="0" r="0" t="0"/>
          <a:stretch/>
        </p:blipFill>
        <p:spPr>
          <a:xfrm>
            <a:off x="1326983" y="702354"/>
            <a:ext cx="6490032" cy="43229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60" name="Google Shape;160;p2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61" name="Google Shape;161;p2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62" name="Google Shape;162;p2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63" name="Google Shape;163;p2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Cara Kerja Web dengan PHP</a:t>
            </a:r>
            <a:endParaRPr b="0" i="0" sz="2800" u="none" cap="none" strike="noStrike">
              <a:solidFill>
                <a:srgbClr val="243A62"/>
              </a:solidFill>
              <a:latin typeface="Arial"/>
              <a:ea typeface="Arial"/>
              <a:cs typeface="Arial"/>
              <a:sym typeface="Arial"/>
            </a:endParaRPr>
          </a:p>
        </p:txBody>
      </p:sp>
      <p:pic>
        <p:nvPicPr>
          <p:cNvPr id="164" name="Google Shape;164;p26"/>
          <p:cNvPicPr preferRelativeResize="0"/>
          <p:nvPr/>
        </p:nvPicPr>
        <p:blipFill rotWithShape="1">
          <a:blip r:embed="rId6">
            <a:alphaModFix/>
          </a:blip>
          <a:srcRect b="0" l="0" r="0" t="0"/>
          <a:stretch/>
        </p:blipFill>
        <p:spPr>
          <a:xfrm>
            <a:off x="1326983" y="658014"/>
            <a:ext cx="6490032" cy="44116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70" name="Google Shape;170;p2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71" name="Google Shape;171;p2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72" name="Google Shape;172;p2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73" name="Google Shape;173;p27"/>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43A62"/>
                </a:solidFill>
                <a:latin typeface="Arial"/>
                <a:ea typeface="Arial"/>
                <a:cs typeface="Arial"/>
                <a:sym typeface="Arial"/>
              </a:rPr>
              <a:t>Checking Availability Nama Domain</a:t>
            </a:r>
            <a:endParaRPr b="0" i="0" sz="2400" u="none" cap="none" strike="noStrike">
              <a:solidFill>
                <a:srgbClr val="243A62"/>
              </a:solidFill>
              <a:latin typeface="Arial"/>
              <a:ea typeface="Arial"/>
              <a:cs typeface="Arial"/>
              <a:sym typeface="Arial"/>
            </a:endParaRPr>
          </a:p>
        </p:txBody>
      </p:sp>
      <p:sp>
        <p:nvSpPr>
          <p:cNvPr id="174" name="Google Shape;174;p27"/>
          <p:cNvSpPr/>
          <p:nvPr/>
        </p:nvSpPr>
        <p:spPr>
          <a:xfrm>
            <a:off x="331180" y="876953"/>
            <a:ext cx="8464028" cy="2215951"/>
          </a:xfrm>
          <a:prstGeom prst="rect">
            <a:avLst/>
          </a:prstGeom>
          <a:noFill/>
          <a:ln>
            <a:noFill/>
          </a:ln>
        </p:spPr>
        <p:txBody>
          <a:bodyPr anchorCtr="0" anchor="t" bIns="45700" lIns="91425" spcFirstLastPara="1" rIns="91425" wrap="square" tIns="45700">
            <a:spAutoFit/>
          </a:bodyPr>
          <a:lstStyle/>
          <a:p>
            <a:pPr indent="-342900" lvl="1" marL="342900" marR="0" rtl="0" algn="just">
              <a:lnSpc>
                <a:spcPct val="100000"/>
              </a:lnSpc>
              <a:spcBef>
                <a:spcPts val="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Sebelum me-registrasi Nama Domain (berbayar), kita melaukan pemeriksaan ketersediaan nama domain di jaringan global.</a:t>
            </a:r>
            <a:endParaRPr b="0" i="0" sz="1800" u="none" cap="none" strike="noStrike">
              <a:solidFill>
                <a:srgbClr val="17347D"/>
              </a:solidFill>
              <a:latin typeface="Arial"/>
              <a:ea typeface="Arial"/>
              <a:cs typeface="Arial"/>
              <a:sym typeface="Arial"/>
            </a:endParaRPr>
          </a:p>
          <a:p>
            <a:pPr indent="-342900" lvl="1" marL="342900" marR="0" rtl="0" algn="just">
              <a:lnSpc>
                <a:spcPct val="100000"/>
              </a:lnSpc>
              <a:spcBef>
                <a:spcPts val="1200"/>
              </a:spcBef>
              <a:spcAft>
                <a:spcPts val="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Ada banyak situs yang dapat digunakan untuk checking nama domain : whois.net, domain.com, godaddy.com, dll.</a:t>
            </a:r>
            <a:endParaRPr b="0" i="0" sz="1400" u="none" cap="none" strike="noStrike">
              <a:solidFill>
                <a:srgbClr val="000000"/>
              </a:solidFill>
              <a:latin typeface="Arial"/>
              <a:ea typeface="Arial"/>
              <a:cs typeface="Arial"/>
              <a:sym typeface="Arial"/>
            </a:endParaRPr>
          </a:p>
          <a:p>
            <a:pPr indent="-342900" lvl="1" marL="342900" marR="0" rtl="0" algn="just">
              <a:lnSpc>
                <a:spcPct val="100000"/>
              </a:lnSpc>
              <a:spcBef>
                <a:spcPts val="1200"/>
              </a:spcBef>
              <a:spcAft>
                <a:spcPts val="1200"/>
              </a:spcAft>
              <a:buClr>
                <a:srgbClr val="17347D"/>
              </a:buClr>
              <a:buSzPts val="1800"/>
              <a:buFont typeface="Noto Sans Symbols"/>
              <a:buChar char="❖"/>
            </a:pPr>
            <a:r>
              <a:rPr b="0" i="0" lang="en-US" sz="1800" u="none" cap="none" strike="noStrike">
                <a:solidFill>
                  <a:srgbClr val="17347D"/>
                </a:solidFill>
                <a:latin typeface="Arial"/>
                <a:ea typeface="Arial"/>
                <a:cs typeface="Arial"/>
                <a:sym typeface="Arial"/>
              </a:rPr>
              <a:t>Jika orang lain sudah terlebih dahulu melakukan registrasi terhadap suatu nama domain, kita tidak dapat lagi meregistrasi dengan nama yang sama.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F77B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 Komang Sugiartha</dc:creator>
</cp:coreProperties>
</file>